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28"/>
  </p:notesMasterIdLst>
  <p:sldIdLst>
    <p:sldId id="279" r:id="rId4"/>
    <p:sldId id="265" r:id="rId5"/>
    <p:sldId id="323" r:id="rId6"/>
    <p:sldId id="300" r:id="rId7"/>
    <p:sldId id="302" r:id="rId8"/>
    <p:sldId id="303" r:id="rId9"/>
    <p:sldId id="304" r:id="rId10"/>
    <p:sldId id="321" r:id="rId11"/>
    <p:sldId id="301" r:id="rId12"/>
    <p:sldId id="320" r:id="rId13"/>
    <p:sldId id="284" r:id="rId14"/>
    <p:sldId id="322" r:id="rId15"/>
    <p:sldId id="270" r:id="rId16"/>
    <p:sldId id="318" r:id="rId17"/>
    <p:sldId id="310" r:id="rId18"/>
    <p:sldId id="312" r:id="rId19"/>
    <p:sldId id="307" r:id="rId20"/>
    <p:sldId id="314" r:id="rId21"/>
    <p:sldId id="315" r:id="rId22"/>
    <p:sldId id="317" r:id="rId23"/>
    <p:sldId id="316" r:id="rId24"/>
    <p:sldId id="264" r:id="rId25"/>
    <p:sldId id="311" r:id="rId26"/>
    <p:sldId id="262" r:id="rId27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A40D"/>
    <a:srgbClr val="FFFFFF"/>
    <a:srgbClr val="32A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32" autoAdjust="0"/>
    <p:restoredTop sz="94628" autoAdjust="0"/>
  </p:normalViewPr>
  <p:slideViewPr>
    <p:cSldViewPr>
      <p:cViewPr varScale="1">
        <p:scale>
          <a:sx n="107" d="100"/>
          <a:sy n="107" d="100"/>
        </p:scale>
        <p:origin x="850" y="77"/>
      </p:cViewPr>
      <p:guideLst>
        <p:guide orient="horz" pos="139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28691D-975E-499C-AB94-3E90EB2F20AD}" type="datetimeFigureOut">
              <a:rPr lang="zh-TW" altLang="en-US" smtClean="0"/>
              <a:t>2021/8/28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E1EB3E-C920-4761-8E4B-C314565248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2666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E1EB3E-C920-4761-8E4B-C31456524826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4812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E1EB3E-C920-4761-8E4B-C31456524826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7045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851920" y="1794902"/>
            <a:ext cx="5292080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</a:t>
            </a:r>
          </a:p>
          <a:p>
            <a:r>
              <a:rPr lang="en-US" altLang="ko-KR" dirty="0">
                <a:ea typeface="맑은 고딕" pitchFamily="50" charset="-127"/>
              </a:rPr>
              <a:t>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851772" y="2947030"/>
            <a:ext cx="5292080" cy="4888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  <p:pic>
        <p:nvPicPr>
          <p:cNvPr id="1026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40" y="657349"/>
            <a:ext cx="1765300" cy="39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759754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08" y="1042230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80312" y="1175233"/>
            <a:ext cx="1008112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43269" y="1261134"/>
            <a:ext cx="1654766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137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860032" y="0"/>
            <a:ext cx="3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896032" y="1311750"/>
            <a:ext cx="180000" cy="25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40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5063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31840" y="181632"/>
            <a:ext cx="601216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757696"/>
            <a:ext cx="601216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46470" y="1131590"/>
            <a:ext cx="3059832" cy="40119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887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11510"/>
            <a:ext cx="6444208" cy="432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5622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223854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312086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137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44208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444208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986213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986213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397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291830"/>
            <a:ext cx="87484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3867894"/>
            <a:ext cx="87484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39502"/>
            <a:ext cx="3312128" cy="2808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95936" y="339502"/>
            <a:ext cx="468052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9593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619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23645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42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3106909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2116108" y="843558"/>
            <a:ext cx="4896544" cy="34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2116108" y="0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2116108" y="4948014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16108" y="3049518"/>
            <a:ext cx="4896544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16108" y="3625582"/>
            <a:ext cx="489654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55985" y="1156325"/>
            <a:ext cx="816788" cy="181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7224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14830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3311860" y="737642"/>
            <a:ext cx="2520280" cy="25202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351" y="1139211"/>
            <a:ext cx="819298" cy="181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84" y="938231"/>
            <a:ext cx="1584176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89484" y="938231"/>
            <a:ext cx="792088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35" y="2931790"/>
            <a:ext cx="945499" cy="20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998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99842"/>
            <a:ext cx="9144000" cy="17436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4043561" y="2859782"/>
            <a:ext cx="1080120" cy="108012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057" y="3010192"/>
            <a:ext cx="351128" cy="77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867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60850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43508" y="92609"/>
            <a:ext cx="8856984" cy="49582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32792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65584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98376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2328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656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984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932113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131590"/>
            <a:ext cx="7230270" cy="367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13480" y="1626257"/>
            <a:ext cx="3465217" cy="2562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467544" y="3363838"/>
            <a:ext cx="3024336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05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2" r:id="rId2"/>
    <p:sldLayoutId id="2147483670" r:id="rId3"/>
    <p:sldLayoutId id="2147483652" r:id="rId4"/>
    <p:sldLayoutId id="2147483671" r:id="rId5"/>
    <p:sldLayoutId id="2147483655" r:id="rId6"/>
    <p:sldLayoutId id="2147483662" r:id="rId7"/>
    <p:sldLayoutId id="2147483663" r:id="rId8"/>
    <p:sldLayoutId id="2147483665" r:id="rId9"/>
    <p:sldLayoutId id="2147483666" r:id="rId10"/>
    <p:sldLayoutId id="2147483667" r:id="rId11"/>
    <p:sldLayoutId id="2147483664" r:id="rId12"/>
    <p:sldLayoutId id="2147483668" r:id="rId13"/>
    <p:sldLayoutId id="2147483669" r:id="rId14"/>
    <p:sldLayoutId id="2147483673" r:id="rId15"/>
    <p:sldLayoutId id="2147483656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版面配置區 8">
            <a:extLst>
              <a:ext uri="{FF2B5EF4-FFF2-40B4-BE49-F238E27FC236}">
                <a16:creationId xmlns:a16="http://schemas.microsoft.com/office/drawing/2014/main" id="{72994C7D-FA6A-434B-9FB6-A97E8A6E393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9" r="16519"/>
          <a:stretch>
            <a:fillRect/>
          </a:stretch>
        </p:blipFill>
        <p:spPr>
          <a:xfrm>
            <a:off x="4513480" y="1621792"/>
            <a:ext cx="3471255" cy="2567070"/>
          </a:xfr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賊賊廚房網頁設計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pPr lvl="0"/>
            <a:r>
              <a:rPr lang="en-US" altLang="ko-KR" sz="1800" dirty="0" err="1"/>
              <a:t>Zeizei</a:t>
            </a:r>
            <a:r>
              <a:rPr lang="en-US" altLang="ko-KR" sz="1800" dirty="0"/>
              <a:t> Handmade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7544" y="1275606"/>
            <a:ext cx="35058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動機與目的</a:t>
            </a:r>
            <a:r>
              <a:rPr lang="en-US" altLang="ko-KR" sz="20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</a:t>
            </a:r>
            <a:r>
              <a:rPr lang="zh-TW" altLang="en-US" sz="20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：</a:t>
            </a:r>
            <a:endParaRPr lang="en-US" altLang="zh-TW" sz="20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建立一個可以讓顧客註冊會員、登入，並進行線上預約的網頁。除此之外，餐廳可以透過查詢，獲得每日預約的客人資訊。透過網頁的資訊傳遞，讓會員與店家可以更方便的進行溝通。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7584" y="3667839"/>
            <a:ext cx="2351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2020.12.27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楊郁姸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22" name="手繪多邊形: 圖案 21">
            <a:extLst>
              <a:ext uri="{FF2B5EF4-FFF2-40B4-BE49-F238E27FC236}">
                <a16:creationId xmlns:a16="http://schemas.microsoft.com/office/drawing/2014/main" id="{CCFD24C6-5BF2-4D73-B725-0D9ADF4FDEA0}"/>
              </a:ext>
            </a:extLst>
          </p:cNvPr>
          <p:cNvSpPr/>
          <p:nvPr/>
        </p:nvSpPr>
        <p:spPr>
          <a:xfrm>
            <a:off x="6670927" y="1050131"/>
            <a:ext cx="315661" cy="364332"/>
          </a:xfrm>
          <a:custGeom>
            <a:avLst/>
            <a:gdLst>
              <a:gd name="connsiteX0" fmla="*/ 8479 w 315661"/>
              <a:gd name="connsiteY0" fmla="*/ 364332 h 364332"/>
              <a:gd name="connsiteX1" fmla="*/ 8479 w 315661"/>
              <a:gd name="connsiteY1" fmla="*/ 242888 h 364332"/>
              <a:gd name="connsiteX2" fmla="*/ 29911 w 315661"/>
              <a:gd name="connsiteY2" fmla="*/ 200025 h 364332"/>
              <a:gd name="connsiteX3" fmla="*/ 51342 w 315661"/>
              <a:gd name="connsiteY3" fmla="*/ 185738 h 364332"/>
              <a:gd name="connsiteX4" fmla="*/ 65629 w 315661"/>
              <a:gd name="connsiteY4" fmla="*/ 164307 h 364332"/>
              <a:gd name="connsiteX5" fmla="*/ 172786 w 315661"/>
              <a:gd name="connsiteY5" fmla="*/ 164307 h 364332"/>
              <a:gd name="connsiteX6" fmla="*/ 208504 w 315661"/>
              <a:gd name="connsiteY6" fmla="*/ 200025 h 364332"/>
              <a:gd name="connsiteX7" fmla="*/ 222792 w 315661"/>
              <a:gd name="connsiteY7" fmla="*/ 242888 h 364332"/>
              <a:gd name="connsiteX8" fmla="*/ 215648 w 315661"/>
              <a:gd name="connsiteY8" fmla="*/ 278607 h 364332"/>
              <a:gd name="connsiteX9" fmla="*/ 172786 w 315661"/>
              <a:gd name="connsiteY9" fmla="*/ 307182 h 364332"/>
              <a:gd name="connsiteX10" fmla="*/ 129923 w 315661"/>
              <a:gd name="connsiteY10" fmla="*/ 300038 h 364332"/>
              <a:gd name="connsiteX11" fmla="*/ 108492 w 315661"/>
              <a:gd name="connsiteY11" fmla="*/ 292894 h 364332"/>
              <a:gd name="connsiteX12" fmla="*/ 72773 w 315661"/>
              <a:gd name="connsiteY12" fmla="*/ 228600 h 364332"/>
              <a:gd name="connsiteX13" fmla="*/ 87061 w 315661"/>
              <a:gd name="connsiteY13" fmla="*/ 164307 h 364332"/>
              <a:gd name="connsiteX14" fmla="*/ 101348 w 315661"/>
              <a:gd name="connsiteY14" fmla="*/ 142875 h 364332"/>
              <a:gd name="connsiteX15" fmla="*/ 122779 w 315661"/>
              <a:gd name="connsiteY15" fmla="*/ 100013 h 364332"/>
              <a:gd name="connsiteX16" fmla="*/ 144211 w 315661"/>
              <a:gd name="connsiteY16" fmla="*/ 85725 h 364332"/>
              <a:gd name="connsiteX17" fmla="*/ 165642 w 315661"/>
              <a:gd name="connsiteY17" fmla="*/ 64294 h 364332"/>
              <a:gd name="connsiteX18" fmla="*/ 187073 w 315661"/>
              <a:gd name="connsiteY18" fmla="*/ 57150 h 364332"/>
              <a:gd name="connsiteX19" fmla="*/ 272798 w 315661"/>
              <a:gd name="connsiteY19" fmla="*/ 14288 h 364332"/>
              <a:gd name="connsiteX20" fmla="*/ 294229 w 315661"/>
              <a:gd name="connsiteY20" fmla="*/ 7144 h 364332"/>
              <a:gd name="connsiteX21" fmla="*/ 315661 w 315661"/>
              <a:gd name="connsiteY21" fmla="*/ 0 h 364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5661" h="364332">
                <a:moveTo>
                  <a:pt x="8479" y="364332"/>
                </a:moveTo>
                <a:cubicBezTo>
                  <a:pt x="-3044" y="306710"/>
                  <a:pt x="-2607" y="326037"/>
                  <a:pt x="8479" y="242888"/>
                </a:cubicBezTo>
                <a:cubicBezTo>
                  <a:pt x="10267" y="229480"/>
                  <a:pt x="20649" y="209287"/>
                  <a:pt x="29911" y="200025"/>
                </a:cubicBezTo>
                <a:cubicBezTo>
                  <a:pt x="35982" y="193954"/>
                  <a:pt x="44198" y="190500"/>
                  <a:pt x="51342" y="185738"/>
                </a:cubicBezTo>
                <a:cubicBezTo>
                  <a:pt x="56104" y="178594"/>
                  <a:pt x="57950" y="168147"/>
                  <a:pt x="65629" y="164307"/>
                </a:cubicBezTo>
                <a:cubicBezTo>
                  <a:pt x="94781" y="149731"/>
                  <a:pt x="146171" y="161350"/>
                  <a:pt x="172786" y="164307"/>
                </a:cubicBezTo>
                <a:cubicBezTo>
                  <a:pt x="192338" y="177341"/>
                  <a:pt x="198478" y="177465"/>
                  <a:pt x="208504" y="200025"/>
                </a:cubicBezTo>
                <a:cubicBezTo>
                  <a:pt x="214621" y="213788"/>
                  <a:pt x="222792" y="242888"/>
                  <a:pt x="222792" y="242888"/>
                </a:cubicBezTo>
                <a:cubicBezTo>
                  <a:pt x="220411" y="254794"/>
                  <a:pt x="221078" y="267747"/>
                  <a:pt x="215648" y="278607"/>
                </a:cubicBezTo>
                <a:cubicBezTo>
                  <a:pt x="204946" y="300011"/>
                  <a:pt x="191836" y="300832"/>
                  <a:pt x="172786" y="307182"/>
                </a:cubicBezTo>
                <a:cubicBezTo>
                  <a:pt x="158498" y="304801"/>
                  <a:pt x="144063" y="303180"/>
                  <a:pt x="129923" y="300038"/>
                </a:cubicBezTo>
                <a:cubicBezTo>
                  <a:pt x="122572" y="298404"/>
                  <a:pt x="113817" y="298219"/>
                  <a:pt x="108492" y="292894"/>
                </a:cubicBezTo>
                <a:cubicBezTo>
                  <a:pt x="83928" y="268330"/>
                  <a:pt x="81756" y="255550"/>
                  <a:pt x="72773" y="228600"/>
                </a:cubicBezTo>
                <a:cubicBezTo>
                  <a:pt x="75517" y="212134"/>
                  <a:pt x="78267" y="181895"/>
                  <a:pt x="87061" y="164307"/>
                </a:cubicBezTo>
                <a:cubicBezTo>
                  <a:pt x="90901" y="156628"/>
                  <a:pt x="97508" y="150554"/>
                  <a:pt x="101348" y="142875"/>
                </a:cubicBezTo>
                <a:cubicBezTo>
                  <a:pt x="112967" y="119637"/>
                  <a:pt x="102309" y="120483"/>
                  <a:pt x="122779" y="100013"/>
                </a:cubicBezTo>
                <a:cubicBezTo>
                  <a:pt x="128850" y="93942"/>
                  <a:pt x="137615" y="91222"/>
                  <a:pt x="144211" y="85725"/>
                </a:cubicBezTo>
                <a:cubicBezTo>
                  <a:pt x="151972" y="79257"/>
                  <a:pt x="157236" y="69898"/>
                  <a:pt x="165642" y="64294"/>
                </a:cubicBezTo>
                <a:cubicBezTo>
                  <a:pt x="171907" y="60117"/>
                  <a:pt x="180490" y="60807"/>
                  <a:pt x="187073" y="57150"/>
                </a:cubicBezTo>
                <a:cubicBezTo>
                  <a:pt x="270164" y="10988"/>
                  <a:pt x="189355" y="42102"/>
                  <a:pt x="272798" y="14288"/>
                </a:cubicBezTo>
                <a:lnTo>
                  <a:pt x="294229" y="7144"/>
                </a:lnTo>
                <a:lnTo>
                  <a:pt x="315661" y="0"/>
                </a:lnTo>
              </a:path>
            </a:pathLst>
          </a:cu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70D093D-0367-40F4-8BE8-A7E50CFC6640}"/>
              </a:ext>
            </a:extLst>
          </p:cNvPr>
          <p:cNvSpPr txBox="1"/>
          <p:nvPr/>
        </p:nvSpPr>
        <p:spPr>
          <a:xfrm>
            <a:off x="6948264" y="90141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網站首頁</a:t>
            </a:r>
          </a:p>
        </p:txBody>
      </p:sp>
    </p:spTree>
    <p:extLst>
      <p:ext uri="{BB962C8B-B14F-4D97-AF65-F5344CB8AC3E}">
        <p14:creationId xmlns:p14="http://schemas.microsoft.com/office/powerpoint/2010/main" val="2311712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系統功能與權限</a:t>
            </a:r>
            <a:endParaRPr lang="ko-KR" altLang="en-US" b="1" dirty="0">
              <a:latin typeface="微軟正黑體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權限介紹</a:t>
            </a:r>
            <a:endParaRPr lang="ko-KR" altLang="en-US" sz="1400" dirty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92235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/>
          <p:cNvSpPr txBox="1">
            <a:spLocks/>
          </p:cNvSpPr>
          <p:nvPr/>
        </p:nvSpPr>
        <p:spPr>
          <a:xfrm>
            <a:off x="6516216" y="411510"/>
            <a:ext cx="2492162" cy="15841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系統</a:t>
            </a:r>
            <a:endParaRPr lang="en-US" altLang="zh-TW" sz="28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0" indent="0">
              <a:buNone/>
            </a:pPr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功能與權限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cs typeface="Arial" pitchFamily="34" charset="0"/>
            </a:endParaRPr>
          </a:p>
        </p:txBody>
      </p:sp>
      <p:pic>
        <p:nvPicPr>
          <p:cNvPr id="4" name="圖片版面配置區 3">
            <a:extLst>
              <a:ext uri="{FF2B5EF4-FFF2-40B4-BE49-F238E27FC236}">
                <a16:creationId xmlns:a16="http://schemas.microsoft.com/office/drawing/2014/main" id="{5CA15072-B31D-4824-8E63-21BC1F99187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" b="587"/>
          <a:stretch/>
        </p:blipFill>
        <p:spPr>
          <a:xfrm>
            <a:off x="135622" y="195487"/>
            <a:ext cx="1944216" cy="4752526"/>
          </a:xfrm>
        </p:spPr>
      </p:pic>
      <p:pic>
        <p:nvPicPr>
          <p:cNvPr id="8" name="圖片版面配置區 7">
            <a:extLst>
              <a:ext uri="{FF2B5EF4-FFF2-40B4-BE49-F238E27FC236}">
                <a16:creationId xmlns:a16="http://schemas.microsoft.com/office/drawing/2014/main" id="{ABDDE9E9-97BF-4900-9ADA-48D463676DF6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6" b="6916"/>
          <a:stretch/>
        </p:blipFill>
        <p:spPr>
          <a:xfrm>
            <a:off x="2223854" y="195487"/>
            <a:ext cx="1944216" cy="4752526"/>
          </a:xfrm>
        </p:spPr>
      </p:pic>
      <p:pic>
        <p:nvPicPr>
          <p:cNvPr id="14" name="圖片版面配置區 13">
            <a:extLst>
              <a:ext uri="{FF2B5EF4-FFF2-40B4-BE49-F238E27FC236}">
                <a16:creationId xmlns:a16="http://schemas.microsoft.com/office/drawing/2014/main" id="{E1061C4E-E149-4560-87AE-55CA2BAA441E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3" r="5150" b="3353"/>
          <a:stretch/>
        </p:blipFill>
        <p:spPr>
          <a:xfrm>
            <a:off x="4312086" y="195487"/>
            <a:ext cx="1844090" cy="4752526"/>
          </a:xfr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AE8AB64A-672A-4552-A906-CD7DA8AF0FA8}"/>
              </a:ext>
            </a:extLst>
          </p:cNvPr>
          <p:cNvSpPr txBox="1"/>
          <p:nvPr/>
        </p:nvSpPr>
        <p:spPr>
          <a:xfrm>
            <a:off x="6535370" y="1408003"/>
            <a:ext cx="249216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由左而右依序為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訪客、會員、管理員介面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訪客：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大多只能瀏覽網頁資訊，互動功能可以使用會員註冊及登入功能。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會員：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登入會員可以使用線上預約，以及查看、更新個人資料的功能。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管理員：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由於網頁提供會員線上預約的功能，所以為管理員設計了一個查詢預約資料的介面。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07202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安裝說明</a:t>
            </a:r>
            <a:endParaRPr lang="ko-KR" altLang="en-US" b="1" dirty="0">
              <a:latin typeface="微軟正黑體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檔案操作說明</a:t>
            </a:r>
            <a:endParaRPr lang="ko-KR" altLang="en-US" sz="1400" dirty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83414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84595"/>
            <a:ext cx="9144000" cy="576064"/>
          </a:xfrm>
        </p:spPr>
        <p:txBody>
          <a:bodyPr/>
          <a:lstStyle/>
          <a:p>
            <a:r>
              <a:rPr lang="zh-TW" altLang="en-US" dirty="0"/>
              <a:t>安裝說明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6548" y="2696880"/>
            <a:ext cx="18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將資料夾</a:t>
            </a:r>
            <a:endParaRPr lang="en-US" altLang="zh-TW" sz="16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algn="ctr"/>
            <a:r>
              <a:rPr lang="zh-TW" altLang="en-US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放入</a:t>
            </a:r>
            <a:r>
              <a:rPr lang="en-US" altLang="zh-TW" sz="1600" b="1" dirty="0" err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htdocs</a:t>
            </a:r>
            <a:endParaRPr lang="ko-KR" altLang="en-US" sz="1600" b="1" dirty="0">
              <a:solidFill>
                <a:schemeClr val="accent1"/>
              </a:solidFill>
              <a:latin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69055" y="2696881"/>
            <a:ext cx="922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建立資料庫</a:t>
            </a:r>
            <a:endParaRPr lang="ko-KR" altLang="en-US" sz="1600" b="1" dirty="0">
              <a:solidFill>
                <a:schemeClr val="accent1"/>
              </a:solidFill>
              <a:latin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10474" y="2696880"/>
            <a:ext cx="1026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匯入</a:t>
            </a:r>
            <a:endParaRPr lang="en-US" altLang="zh-TW" sz="16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algn="ctr"/>
            <a:r>
              <a:rPr lang="en-US" altLang="zh-TW" sz="1600" b="1" dirty="0" err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webfp</a:t>
            </a:r>
            <a:r>
              <a:rPr lang="zh-TW" altLang="en-US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檔</a:t>
            </a:r>
            <a:endParaRPr lang="ko-KR" altLang="en-US" sz="1600" b="1" dirty="0">
              <a:solidFill>
                <a:schemeClr val="accent1"/>
              </a:solidFill>
              <a:latin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53732" y="2695192"/>
            <a:ext cx="12388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使用瀏覽器開啟</a:t>
            </a:r>
            <a:r>
              <a:rPr lang="en-US" altLang="zh-TW" sz="1600" b="1" dirty="0" err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index.php</a:t>
            </a:r>
            <a:endParaRPr lang="ko-KR" altLang="en-US" sz="1600" b="1" dirty="0">
              <a:solidFill>
                <a:schemeClr val="accent1"/>
              </a:solidFill>
              <a:latin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50887" y="2696880"/>
            <a:ext cx="1008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開始瀏覽網頁</a:t>
            </a:r>
            <a:endParaRPr lang="ko-KR" altLang="en-US" sz="1600" b="1" dirty="0">
              <a:solidFill>
                <a:schemeClr val="accent2"/>
              </a:solidFill>
              <a:latin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07704" y="2891713"/>
            <a:ext cx="598088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/>
        </p:nvSpPr>
        <p:spPr>
          <a:xfrm>
            <a:off x="3351733" y="2893107"/>
            <a:ext cx="791994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/>
        </p:nvSpPr>
        <p:spPr>
          <a:xfrm>
            <a:off x="4862256" y="2891713"/>
            <a:ext cx="645848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/>
        </p:nvSpPr>
        <p:spPr>
          <a:xfrm>
            <a:off x="6638205" y="2891713"/>
            <a:ext cx="7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421670" y="3479640"/>
            <a:ext cx="1738152" cy="964318"/>
            <a:chOff x="421670" y="3102626"/>
            <a:chExt cx="1738152" cy="964318"/>
          </a:xfrm>
        </p:grpSpPr>
        <p:sp>
          <p:nvSpPr>
            <p:cNvPr id="15" name="TextBox 14"/>
            <p:cNvSpPr txBox="1"/>
            <p:nvPr/>
          </p:nvSpPr>
          <p:spPr>
            <a:xfrm>
              <a:off x="425050" y="3102626"/>
              <a:ext cx="17347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將整個資料夾放入</a:t>
              </a:r>
              <a:endPara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  <a:p>
              <a:pPr algn="ctr"/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C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槽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-&gt;XAMPP-&gt;</a:t>
              </a:r>
            </a:p>
            <a:p>
              <a:pPr algn="ctr"/>
              <a:r>
                <a:rPr lang="en-US" altLang="zh-TW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htdocs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21670" y="3886944"/>
              <a:ext cx="1734772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063141" y="1429033"/>
            <a:ext cx="1734772" cy="762705"/>
            <a:chOff x="2063141" y="1065139"/>
            <a:chExt cx="1734772" cy="762705"/>
          </a:xfrm>
        </p:grpSpPr>
        <p:sp>
          <p:nvSpPr>
            <p:cNvPr id="16" name="TextBox 15"/>
            <p:cNvSpPr txBox="1"/>
            <p:nvPr/>
          </p:nvSpPr>
          <p:spPr>
            <a:xfrm>
              <a:off x="2063141" y="1304624"/>
              <a:ext cx="1734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打開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XAMPP-&gt;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建立</a:t>
              </a:r>
              <a:r>
                <a:rPr lang="en-US" altLang="zh-TW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webfp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資料庫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063141" y="1065139"/>
              <a:ext cx="1734772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636354" y="3370675"/>
            <a:ext cx="1734772" cy="1073283"/>
            <a:chOff x="421670" y="2993661"/>
            <a:chExt cx="1734772" cy="1073283"/>
          </a:xfrm>
        </p:grpSpPr>
        <p:sp>
          <p:nvSpPr>
            <p:cNvPr id="21" name="TextBox 20"/>
            <p:cNvSpPr txBox="1"/>
            <p:nvPr/>
          </p:nvSpPr>
          <p:spPr>
            <a:xfrm>
              <a:off x="421670" y="2993661"/>
              <a:ext cx="17347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將檔案中命名為</a:t>
              </a:r>
              <a:r>
                <a:rPr lang="en-US" altLang="zh-TW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webfp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的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SQL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檔，匯入建立好的</a:t>
              </a:r>
              <a:r>
                <a:rPr lang="en-US" altLang="zh-TW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webfp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資料庫中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1670" y="3886944"/>
              <a:ext cx="1734772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984178" y="3740738"/>
            <a:ext cx="1738151" cy="703220"/>
            <a:chOff x="418291" y="3363724"/>
            <a:chExt cx="1738151" cy="703220"/>
          </a:xfrm>
        </p:grpSpPr>
        <p:sp>
          <p:nvSpPr>
            <p:cNvPr id="24" name="TextBox 23"/>
            <p:cNvSpPr txBox="1"/>
            <p:nvPr/>
          </p:nvSpPr>
          <p:spPr>
            <a:xfrm>
              <a:off x="418291" y="3363724"/>
              <a:ext cx="1734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開始進行註冊、登入、預約等功能。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21670" y="3886944"/>
              <a:ext cx="1734772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371126" y="1429033"/>
            <a:ext cx="1734772" cy="982626"/>
            <a:chOff x="2063141" y="1065139"/>
            <a:chExt cx="1734772" cy="982626"/>
          </a:xfrm>
        </p:grpSpPr>
        <p:sp>
          <p:nvSpPr>
            <p:cNvPr id="28" name="TextBox 27"/>
            <p:cNvSpPr txBox="1"/>
            <p:nvPr/>
          </p:nvSpPr>
          <p:spPr>
            <a:xfrm>
              <a:off x="2063141" y="1309101"/>
              <a:ext cx="17347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打開瀏覽器，輸入</a:t>
              </a:r>
              <a:endPara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  <a:p>
              <a:pPr algn="ctr"/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127.0.0.1/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資料夾相對路徑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/</a:t>
              </a:r>
              <a:r>
                <a:rPr lang="en-US" altLang="zh-TW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index.php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63141" y="1065139"/>
              <a:ext cx="1734772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0366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系統畫面</a:t>
            </a:r>
            <a:endParaRPr lang="ko-KR" altLang="en-US" b="1" dirty="0">
              <a:latin typeface="微軟正黑體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使用三種權限，詳細的介紹介面使用方式。</a:t>
            </a:r>
            <a:endParaRPr lang="ko-KR" altLang="en-US" sz="1400" dirty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79432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/>
          <p:cNvSpPr txBox="1">
            <a:spLocks/>
          </p:cNvSpPr>
          <p:nvPr/>
        </p:nvSpPr>
        <p:spPr>
          <a:xfrm>
            <a:off x="6516216" y="195487"/>
            <a:ext cx="2492162" cy="100811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系統</a:t>
            </a:r>
            <a:endParaRPr lang="en-US" altLang="zh-TW" sz="28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0" indent="0">
              <a:buNone/>
            </a:pPr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畫面</a:t>
            </a:r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-</a:t>
            </a:r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訪客介面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88224" y="1162551"/>
            <a:ext cx="225665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訪客：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由於瀏覽頁面不需要操作技術，所以只介紹會員登入及註冊功能。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在進入主頁後，點擊會員登入。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進入此頁面後可以選擇會員登入、會員註冊、管理登入三種。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會員註冊：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輸入介面要求提供的資訊。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會員登入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可以註冊後再進行登入，也可使用系統預設帳密登入。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預設帳號：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misuser</a:t>
            </a:r>
          </a:p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預設密碼：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mis666</a:t>
            </a:r>
          </a:p>
          <a:p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羊背石的帳號：</a:t>
            </a:r>
            <a:r>
              <a:rPr lang="en-US" altLang="zh-TW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ybs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羊背石的密碼：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ybc28</a:t>
            </a:r>
          </a:p>
          <a:p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(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登入羊背石帳號，可以在個人資料一窺他可愛的面貌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)</a:t>
            </a:r>
          </a:p>
          <a:p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pic>
        <p:nvPicPr>
          <p:cNvPr id="6" name="圖片版面配置區 5" descr="一張含有 文字 的圖片&#10;&#10;自動產生的描述">
            <a:extLst>
              <a:ext uri="{FF2B5EF4-FFF2-40B4-BE49-F238E27FC236}">
                <a16:creationId xmlns:a16="http://schemas.microsoft.com/office/drawing/2014/main" id="{27B21BE1-6F5F-4DC1-94A8-D37E0446B6A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" b="594"/>
          <a:stretch>
            <a:fillRect/>
          </a:stretch>
        </p:blipFill>
        <p:spPr>
          <a:xfrm>
            <a:off x="1024129" y="195487"/>
            <a:ext cx="1944216" cy="4752526"/>
          </a:xfrm>
        </p:spPr>
      </p:pic>
      <p:pic>
        <p:nvPicPr>
          <p:cNvPr id="14" name="圖片版面配置區 13">
            <a:extLst>
              <a:ext uri="{FF2B5EF4-FFF2-40B4-BE49-F238E27FC236}">
                <a16:creationId xmlns:a16="http://schemas.microsoft.com/office/drawing/2014/main" id="{8DA79EE9-5656-407E-A9C1-B2CEF8F22C8C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>
          <a:xfrm>
            <a:off x="3203848" y="195487"/>
            <a:ext cx="2256659" cy="1812931"/>
          </a:xfr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8F24B15-62C2-407F-85F7-7CFBECBD7120}"/>
              </a:ext>
            </a:extLst>
          </p:cNvPr>
          <p:cNvSpPr/>
          <p:nvPr/>
        </p:nvSpPr>
        <p:spPr>
          <a:xfrm>
            <a:off x="1528185" y="771550"/>
            <a:ext cx="936104" cy="288032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圖片版面配置區 23" descr="一張含有 文字, 螢幕擷取畫面, 裝置 的圖片&#10;&#10;自動產生的描述">
            <a:extLst>
              <a:ext uri="{FF2B5EF4-FFF2-40B4-BE49-F238E27FC236}">
                <a16:creationId xmlns:a16="http://schemas.microsoft.com/office/drawing/2014/main" id="{EC962F0A-83B5-441A-94B0-C34DC06FC6A0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" r="2291"/>
          <a:stretch>
            <a:fillRect/>
          </a:stretch>
        </p:blipFill>
        <p:spPr>
          <a:xfrm>
            <a:off x="3203848" y="2067694"/>
            <a:ext cx="2256659" cy="2880319"/>
          </a:xfrm>
        </p:spPr>
      </p:pic>
    </p:spTree>
    <p:extLst>
      <p:ext uri="{BB962C8B-B14F-4D97-AF65-F5344CB8AC3E}">
        <p14:creationId xmlns:p14="http://schemas.microsoft.com/office/powerpoint/2010/main" val="2713024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81838" y="644273"/>
            <a:ext cx="8748464" cy="576064"/>
          </a:xfrm>
        </p:spPr>
        <p:txBody>
          <a:bodyPr/>
          <a:lstStyle/>
          <a:p>
            <a:r>
              <a:rPr lang="zh-TW" altLang="en-US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畫面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會員註冊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81838" y="1220337"/>
            <a:ext cx="8748464" cy="288032"/>
          </a:xfrm>
        </p:spPr>
        <p:txBody>
          <a:bodyPr/>
          <a:lstStyle/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會員註冊防呆機制介紹</a:t>
            </a:r>
            <a:endParaRPr lang="en-US" altLang="ko-KR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1838" y="1580377"/>
            <a:ext cx="28380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會員註冊會檢驗三個條件：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1.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欄位是否填寫完全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2.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帳號是否重複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3.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輸入的兩次密碼是否相同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(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防止使用者第一次輸入密碼時打錯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)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註冊成功後會跳轉至登入頁面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cs typeface="Arial" pitchFamily="34" charset="0"/>
            </a:endParaRPr>
          </a:p>
        </p:txBody>
      </p:sp>
      <p:pic>
        <p:nvPicPr>
          <p:cNvPr id="6" name="圖片版面配置區 5">
            <a:extLst>
              <a:ext uri="{FF2B5EF4-FFF2-40B4-BE49-F238E27FC236}">
                <a16:creationId xmlns:a16="http://schemas.microsoft.com/office/drawing/2014/main" id="{482FEC16-88FE-4284-8A67-4B7F2181FF92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" b="52354"/>
          <a:stretch/>
        </p:blipFill>
        <p:spPr>
          <a:xfrm>
            <a:off x="5220070" y="173271"/>
            <a:ext cx="3312128" cy="1671851"/>
          </a:xfrm>
        </p:spPr>
      </p:pic>
      <p:pic>
        <p:nvPicPr>
          <p:cNvPr id="13" name="圖片版面配置區 12" descr="一張含有 文字 的圖片&#10;&#10;自動產生的描述">
            <a:extLst>
              <a:ext uri="{FF2B5EF4-FFF2-40B4-BE49-F238E27FC236}">
                <a16:creationId xmlns:a16="http://schemas.microsoft.com/office/drawing/2014/main" id="{DD7D3A22-7AC3-4BE8-8E40-6D3F6B109373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" r="2259" b="18605"/>
          <a:stretch/>
        </p:blipFill>
        <p:spPr>
          <a:xfrm>
            <a:off x="5220069" y="1949105"/>
            <a:ext cx="3306423" cy="1296435"/>
          </a:xfrm>
        </p:spPr>
      </p:pic>
      <p:pic>
        <p:nvPicPr>
          <p:cNvPr id="29" name="圖片版面配置區 28" descr="一張含有 文字 的圖片&#10;&#10;自動產生的描述">
            <a:extLst>
              <a:ext uri="{FF2B5EF4-FFF2-40B4-BE49-F238E27FC236}">
                <a16:creationId xmlns:a16="http://schemas.microsoft.com/office/drawing/2014/main" id="{A871DE0B-0D16-448A-BAFC-6F48B6773337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" t="17530" r="-180" b="4863"/>
          <a:stretch/>
        </p:blipFill>
        <p:spPr>
          <a:xfrm>
            <a:off x="625247" y="3066924"/>
            <a:ext cx="3594904" cy="1656184"/>
          </a:xfrm>
        </p:spPr>
      </p:pic>
      <p:pic>
        <p:nvPicPr>
          <p:cNvPr id="25" name="圖片版面配置區 24" descr="一張含有 文字 的圖片&#10;&#10;自動產生的描述">
            <a:extLst>
              <a:ext uri="{FF2B5EF4-FFF2-40B4-BE49-F238E27FC236}">
                <a16:creationId xmlns:a16="http://schemas.microsoft.com/office/drawing/2014/main" id="{D1B8EA13-BB2A-4A92-9715-E2346B4A6D53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" t="2673" r="40010" b="45948"/>
          <a:stretch/>
        </p:blipFill>
        <p:spPr>
          <a:xfrm>
            <a:off x="5220069" y="3395813"/>
            <a:ext cx="3306423" cy="1327295"/>
          </a:xfrm>
        </p:spPr>
      </p:pic>
    </p:spTree>
    <p:extLst>
      <p:ext uri="{BB962C8B-B14F-4D97-AF65-F5344CB8AC3E}">
        <p14:creationId xmlns:p14="http://schemas.microsoft.com/office/powerpoint/2010/main" val="1271811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5536" y="3291830"/>
            <a:ext cx="8748464" cy="576064"/>
          </a:xfrm>
        </p:spPr>
        <p:txBody>
          <a:bodyPr/>
          <a:lstStyle/>
          <a:p>
            <a:r>
              <a:rPr lang="zh-TW" altLang="en-US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畫面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會員登入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67544" y="3813722"/>
            <a:ext cx="8748464" cy="288032"/>
          </a:xfrm>
        </p:spPr>
        <p:txBody>
          <a:bodyPr/>
          <a:lstStyle/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會員登入程序</a:t>
            </a:r>
            <a:endParaRPr lang="en-US" altLang="ko-KR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4158953"/>
            <a:ext cx="7416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登入成功後，點擊畫面中的連結進入會員模式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(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因為使用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iframe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的關係，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index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需要重整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)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cs typeface="Arial" pitchFamily="34" charset="0"/>
            </a:endParaRPr>
          </a:p>
        </p:txBody>
      </p:sp>
      <p:pic>
        <p:nvPicPr>
          <p:cNvPr id="17" name="圖片版面配置區 16" descr="一張含有 文字 的圖片&#10;&#10;自動產生的描述">
            <a:extLst>
              <a:ext uri="{FF2B5EF4-FFF2-40B4-BE49-F238E27FC236}">
                <a16:creationId xmlns:a16="http://schemas.microsoft.com/office/drawing/2014/main" id="{7B2D13B0-C342-418F-B72F-56B420C93A6F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" r="1355" b="54141"/>
          <a:stretch/>
        </p:blipFill>
        <p:spPr>
          <a:xfrm>
            <a:off x="434107" y="1755409"/>
            <a:ext cx="7848600" cy="1164890"/>
          </a:xfrm>
        </p:spPr>
      </p:pic>
      <p:pic>
        <p:nvPicPr>
          <p:cNvPr id="9" name="圖片版面配置區 8">
            <a:extLst>
              <a:ext uri="{FF2B5EF4-FFF2-40B4-BE49-F238E27FC236}">
                <a16:creationId xmlns:a16="http://schemas.microsoft.com/office/drawing/2014/main" id="{7B1171E4-69AE-4FB2-80F1-56DABED9A674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6" b="4216"/>
          <a:stretch/>
        </p:blipFill>
        <p:spPr>
          <a:xfrm>
            <a:off x="467544" y="339502"/>
            <a:ext cx="4680520" cy="1332000"/>
          </a:xfrm>
        </p:spPr>
      </p:pic>
    </p:spTree>
    <p:extLst>
      <p:ext uri="{BB962C8B-B14F-4D97-AF65-F5344CB8AC3E}">
        <p14:creationId xmlns:p14="http://schemas.microsoft.com/office/powerpoint/2010/main" val="3486061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/>
          <p:cNvSpPr txBox="1">
            <a:spLocks/>
          </p:cNvSpPr>
          <p:nvPr/>
        </p:nvSpPr>
        <p:spPr>
          <a:xfrm>
            <a:off x="6516216" y="411510"/>
            <a:ext cx="2492162" cy="100811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系統</a:t>
            </a:r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畫面</a:t>
            </a:r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-</a:t>
            </a:r>
          </a:p>
          <a:p>
            <a:pPr marL="0" indent="0">
              <a:buNone/>
            </a:pPr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會員預約介面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24748" y="1491630"/>
            <a:ext cx="225665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會員：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由於瀏覽頁面不需要操作技術，所以只介紹線上預約及個人資料更新功能。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在登入會員後，點擊主頁中，立即預約之連結。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進入頁面後可以輸入預約資訊，系統會使用登入者的</a:t>
            </a:r>
            <a:r>
              <a:rPr lang="en-US" altLang="zh-TW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phonenumber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進行預約。並將資料傳入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reserve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資料表。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雖然訪客也可以點擊立即預約之連結，但畫面只會呈現商品價目表，以及提醒「登入會員即可進行線上預約」的字樣。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pic>
        <p:nvPicPr>
          <p:cNvPr id="6" name="圖片版面配置區 5">
            <a:extLst>
              <a:ext uri="{FF2B5EF4-FFF2-40B4-BE49-F238E27FC236}">
                <a16:creationId xmlns:a16="http://schemas.microsoft.com/office/drawing/2014/main" id="{27B21BE1-6F5F-4DC1-94A8-D37E0446B6A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6" b="6916"/>
          <a:stretch/>
        </p:blipFill>
        <p:spPr>
          <a:xfrm>
            <a:off x="682750" y="195487"/>
            <a:ext cx="1944216" cy="4752526"/>
          </a:xfr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8F24B15-62C2-407F-85F7-7CFBECBD7120}"/>
              </a:ext>
            </a:extLst>
          </p:cNvPr>
          <p:cNvSpPr/>
          <p:nvPr/>
        </p:nvSpPr>
        <p:spPr>
          <a:xfrm>
            <a:off x="1186806" y="1491630"/>
            <a:ext cx="936104" cy="288032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圖片版面配置區 23">
            <a:extLst>
              <a:ext uri="{FF2B5EF4-FFF2-40B4-BE49-F238E27FC236}">
                <a16:creationId xmlns:a16="http://schemas.microsoft.com/office/drawing/2014/main" id="{EC962F0A-83B5-441A-94B0-C34DC06FC6A0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0" b="4290"/>
          <a:stretch/>
        </p:blipFill>
        <p:spPr>
          <a:xfrm>
            <a:off x="2867107" y="555526"/>
            <a:ext cx="3138479" cy="2880319"/>
          </a:xfr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47A9BD4-B29F-42FA-BA15-471A96F01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107" y="3534999"/>
            <a:ext cx="3138479" cy="1052975"/>
          </a:xfrm>
          <a:prstGeom prst="rect">
            <a:avLst/>
          </a:prstGeom>
        </p:spPr>
      </p:pic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6307ED5E-82E1-488E-ADEC-C33D654A7211}"/>
              </a:ext>
            </a:extLst>
          </p:cNvPr>
          <p:cNvCxnSpPr>
            <a:cxnSpLocks/>
          </p:cNvCxnSpPr>
          <p:nvPr/>
        </p:nvCxnSpPr>
        <p:spPr>
          <a:xfrm>
            <a:off x="3600367" y="4197598"/>
            <a:ext cx="827617" cy="5256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910DC09-78AE-49A5-99D5-6C62D937E497}"/>
              </a:ext>
            </a:extLst>
          </p:cNvPr>
          <p:cNvSpPr txBox="1"/>
          <p:nvPr/>
        </p:nvSpPr>
        <p:spPr>
          <a:xfrm>
            <a:off x="4427984" y="4702243"/>
            <a:ext cx="2520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rgbClr val="F2A40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預約成功後系統提醒字樣</a:t>
            </a:r>
          </a:p>
        </p:txBody>
      </p:sp>
    </p:spTree>
    <p:extLst>
      <p:ext uri="{BB962C8B-B14F-4D97-AF65-F5344CB8AC3E}">
        <p14:creationId xmlns:p14="http://schemas.microsoft.com/office/powerpoint/2010/main" val="997490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B1CF826-D03B-4AAA-A216-096D413EA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141" y="344310"/>
            <a:ext cx="4010927" cy="2275350"/>
          </a:xfrm>
          <a:prstGeom prst="rect">
            <a:avLst/>
          </a:prstGeom>
        </p:spPr>
      </p:pic>
      <p:sp>
        <p:nvSpPr>
          <p:cNvPr id="10" name="Text Placeholder 1"/>
          <p:cNvSpPr txBox="1">
            <a:spLocks/>
          </p:cNvSpPr>
          <p:nvPr/>
        </p:nvSpPr>
        <p:spPr>
          <a:xfrm>
            <a:off x="6516216" y="411510"/>
            <a:ext cx="2492162" cy="100811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系統</a:t>
            </a:r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畫面</a:t>
            </a:r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-</a:t>
            </a:r>
          </a:p>
          <a:p>
            <a:pPr marL="0" indent="0">
              <a:buNone/>
            </a:pPr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會員個資更新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24748" y="1491630"/>
            <a:ext cx="23677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在登入會員後，點擊主頁中，個人資料之連結。進入頁面後會看到個人資料，該資料取自</a:t>
            </a:r>
            <a:r>
              <a:rPr lang="en-US" altLang="zh-TW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userinformation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資料表，為註冊時一併建立之資料，會員可以點擊頁面下方的個人資料修改，對住址、信箱、生日，以及圖片進行資料更改。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上傳之圖片會被放入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uploads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資料夾，資料表中記載相對路徑。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pic>
        <p:nvPicPr>
          <p:cNvPr id="6" name="圖片版面配置區 5">
            <a:extLst>
              <a:ext uri="{FF2B5EF4-FFF2-40B4-BE49-F238E27FC236}">
                <a16:creationId xmlns:a16="http://schemas.microsoft.com/office/drawing/2014/main" id="{27B21BE1-6F5F-4DC1-94A8-D37E0446B6A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86" b="6915"/>
          <a:stretch/>
        </p:blipFill>
        <p:spPr>
          <a:xfrm>
            <a:off x="169536" y="304952"/>
            <a:ext cx="1944216" cy="4533596"/>
          </a:xfr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8F24B15-62C2-407F-85F7-7CFBECBD7120}"/>
              </a:ext>
            </a:extLst>
          </p:cNvPr>
          <p:cNvSpPr/>
          <p:nvPr/>
        </p:nvSpPr>
        <p:spPr>
          <a:xfrm>
            <a:off x="637588" y="3579989"/>
            <a:ext cx="1008112" cy="288032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C2210BD5-D81B-4AF6-9128-798FF1753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2040" y="2712859"/>
            <a:ext cx="1736724" cy="2022292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2A4A8BEF-D1C2-4410-958D-A113A315F7C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3579" r="67193" b="2751"/>
          <a:stretch/>
        </p:blipFill>
        <p:spPr>
          <a:xfrm>
            <a:off x="4067944" y="2643758"/>
            <a:ext cx="2163124" cy="2076237"/>
          </a:xfrm>
          <a:prstGeom prst="rect">
            <a:avLst/>
          </a:prstGeom>
        </p:spPr>
      </p:pic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6307ED5E-82E1-488E-ADEC-C33D654A7211}"/>
              </a:ext>
            </a:extLst>
          </p:cNvPr>
          <p:cNvCxnSpPr>
            <a:cxnSpLocks/>
          </p:cNvCxnSpPr>
          <p:nvPr/>
        </p:nvCxnSpPr>
        <p:spPr>
          <a:xfrm flipH="1">
            <a:off x="3797853" y="2591488"/>
            <a:ext cx="258241" cy="2598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910DC09-78AE-49A5-99D5-6C62D937E497}"/>
              </a:ext>
            </a:extLst>
          </p:cNvPr>
          <p:cNvSpPr txBox="1"/>
          <p:nvPr/>
        </p:nvSpPr>
        <p:spPr>
          <a:xfrm>
            <a:off x="2491683" y="2529060"/>
            <a:ext cx="2520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rgbClr val="F2A40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個人資料修改功能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0D60A27-1316-449A-8C61-A9520BBCFC99}"/>
              </a:ext>
            </a:extLst>
          </p:cNvPr>
          <p:cNvSpPr txBox="1"/>
          <p:nvPr/>
        </p:nvSpPr>
        <p:spPr>
          <a:xfrm>
            <a:off x="6553378" y="3759203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登出：點擊左欄登出字樣即可。</a:t>
            </a:r>
          </a:p>
        </p:txBody>
      </p:sp>
    </p:spTree>
    <p:extLst>
      <p:ext uri="{BB962C8B-B14F-4D97-AF65-F5344CB8AC3E}">
        <p14:creationId xmlns:p14="http://schemas.microsoft.com/office/powerpoint/2010/main" val="3262637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93553"/>
            <a:ext cx="9144000" cy="576064"/>
          </a:xfrm>
        </p:spPr>
        <p:txBody>
          <a:bodyPr/>
          <a:lstStyle/>
          <a:p>
            <a:r>
              <a:rPr lang="zh-TW" altLang="en-US" dirty="0"/>
              <a:t>目錄</a:t>
            </a:r>
            <a:endParaRPr lang="ko-KR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275606"/>
            <a:ext cx="9144000" cy="34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Oval 6"/>
          <p:cNvSpPr/>
          <p:nvPr/>
        </p:nvSpPr>
        <p:spPr>
          <a:xfrm>
            <a:off x="652611" y="1707654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Oval 8"/>
          <p:cNvSpPr/>
          <p:nvPr/>
        </p:nvSpPr>
        <p:spPr>
          <a:xfrm>
            <a:off x="634752" y="271576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Oval 9"/>
          <p:cNvSpPr/>
          <p:nvPr/>
        </p:nvSpPr>
        <p:spPr>
          <a:xfrm>
            <a:off x="616893" y="3723878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300683" y="1530872"/>
            <a:ext cx="2664296" cy="744962"/>
            <a:chOff x="803640" y="3362835"/>
            <a:chExt cx="2059657" cy="744962"/>
          </a:xfrm>
        </p:grpSpPr>
        <p:sp>
          <p:nvSpPr>
            <p:cNvPr id="12" name="TextBox 11"/>
            <p:cNvSpPr txBox="1"/>
            <p:nvPr/>
          </p:nvSpPr>
          <p:spPr>
            <a:xfrm>
              <a:off x="803640" y="364613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使用</a:t>
              </a:r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RWD</a:t>
              </a:r>
              <a:r>
                <a:rPr lang="zh-TW" altLang="en-US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實作電腦、平板、手機三種大小。</a:t>
              </a:r>
              <a:endParaRPr lang="ko-KR" altLang="en-US" sz="1200" dirty="0">
                <a:solidFill>
                  <a:schemeClr val="bg1"/>
                </a:solidFill>
                <a:latin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RWD</a:t>
              </a:r>
              <a:r>
                <a:rPr lang="zh-TW" altLang="en-US" sz="1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機制</a:t>
              </a:r>
              <a:endParaRPr lang="ko-KR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cs typeface="Arial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300683" y="2538984"/>
            <a:ext cx="2664296" cy="929628"/>
            <a:chOff x="803640" y="3362835"/>
            <a:chExt cx="2059657" cy="929628"/>
          </a:xfrm>
        </p:grpSpPr>
        <p:sp>
          <p:nvSpPr>
            <p:cNvPr id="15" name="TextBox 14"/>
            <p:cNvSpPr txBox="1"/>
            <p:nvPr/>
          </p:nvSpPr>
          <p:spPr>
            <a:xfrm>
              <a:off x="803640" y="364613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在資料庫內，建立</a:t>
              </a:r>
              <a:r>
                <a:rPr lang="en-US" altLang="zh-TW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reserve</a:t>
              </a:r>
              <a:r>
                <a:rPr lang="zh-TW" altLang="en-US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、</a:t>
              </a:r>
              <a:r>
                <a:rPr lang="en-US" altLang="zh-TW" sz="1200" dirty="0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memb-ership</a:t>
              </a:r>
              <a:r>
                <a:rPr lang="zh-TW" altLang="en-US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、</a:t>
              </a:r>
              <a:r>
                <a:rPr lang="en-US" altLang="zh-TW" sz="1200" dirty="0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userinformation</a:t>
              </a:r>
              <a:r>
                <a:rPr lang="zh-TW" altLang="en-US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三份資料表，並以</a:t>
              </a:r>
              <a:r>
                <a:rPr lang="en-US" altLang="zh-TW" sz="1200" dirty="0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phonenumber</a:t>
              </a:r>
              <a:r>
                <a:rPr lang="zh-TW" altLang="en-US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作關聯。</a:t>
              </a:r>
              <a:endParaRPr lang="ko-KR" altLang="en-US" sz="1200" dirty="0">
                <a:solidFill>
                  <a:schemeClr val="bg1"/>
                </a:solidFill>
                <a:latin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資料庫關聯</a:t>
              </a:r>
              <a:endParaRPr lang="ko-KR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cs typeface="Arial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300683" y="3547096"/>
            <a:ext cx="2664296" cy="744962"/>
            <a:chOff x="803640" y="3362835"/>
            <a:chExt cx="2059657" cy="744962"/>
          </a:xfrm>
        </p:grpSpPr>
        <p:sp>
          <p:nvSpPr>
            <p:cNvPr id="18" name="TextBox 17"/>
            <p:cNvSpPr txBox="1"/>
            <p:nvPr/>
          </p:nvSpPr>
          <p:spPr>
            <a:xfrm>
              <a:off x="803640" y="364613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將權限分為訪客、會員、管理員三種類型。</a:t>
              </a:r>
              <a:endParaRPr lang="ko-KR" altLang="en-US" sz="1200" dirty="0">
                <a:solidFill>
                  <a:schemeClr val="bg1"/>
                </a:solidFill>
                <a:latin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系統功能與權限</a:t>
              </a:r>
              <a:endParaRPr lang="ko-KR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cs typeface="Arial" pitchFamily="34" charset="0"/>
              </a:endParaRPr>
            </a:p>
          </p:txBody>
        </p:sp>
      </p:grpSp>
      <p:sp>
        <p:nvSpPr>
          <p:cNvPr id="20" name="Oval 19"/>
          <p:cNvSpPr/>
          <p:nvPr/>
        </p:nvSpPr>
        <p:spPr>
          <a:xfrm>
            <a:off x="5248647" y="1716037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Oval 20"/>
          <p:cNvSpPr/>
          <p:nvPr/>
        </p:nvSpPr>
        <p:spPr>
          <a:xfrm>
            <a:off x="5230788" y="2724149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Oval 21"/>
          <p:cNvSpPr/>
          <p:nvPr/>
        </p:nvSpPr>
        <p:spPr>
          <a:xfrm>
            <a:off x="5212929" y="3732261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3" name="Group 22"/>
          <p:cNvGrpSpPr/>
          <p:nvPr/>
        </p:nvGrpSpPr>
        <p:grpSpPr>
          <a:xfrm>
            <a:off x="5896719" y="1539255"/>
            <a:ext cx="2664296" cy="560296"/>
            <a:chOff x="803640" y="3362835"/>
            <a:chExt cx="2059657" cy="560296"/>
          </a:xfrm>
        </p:grpSpPr>
        <p:sp>
          <p:nvSpPr>
            <p:cNvPr id="24" name="TextBox 23"/>
            <p:cNvSpPr txBox="1"/>
            <p:nvPr/>
          </p:nvSpPr>
          <p:spPr>
            <a:xfrm>
              <a:off x="803640" y="364613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檔案使用方式</a:t>
              </a:r>
              <a:endParaRPr lang="ko-KR" altLang="en-US" sz="1200" dirty="0">
                <a:solidFill>
                  <a:schemeClr val="bg1"/>
                </a:solidFill>
                <a:latin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安裝說明</a:t>
              </a:r>
              <a:endParaRPr lang="ko-KR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cs typeface="Arial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896719" y="2547367"/>
            <a:ext cx="2664296" cy="560296"/>
            <a:chOff x="803640" y="3362835"/>
            <a:chExt cx="2059657" cy="560296"/>
          </a:xfrm>
        </p:grpSpPr>
        <p:sp>
          <p:nvSpPr>
            <p:cNvPr id="27" name="TextBox 26"/>
            <p:cNvSpPr txBox="1"/>
            <p:nvPr/>
          </p:nvSpPr>
          <p:spPr>
            <a:xfrm>
              <a:off x="803640" y="364613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使用三種權限，詳細的系統介紹。</a:t>
              </a:r>
              <a:endParaRPr lang="ko-KR" altLang="en-US" sz="1200" dirty="0">
                <a:solidFill>
                  <a:schemeClr val="bg1"/>
                </a:solidFill>
                <a:latin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系統畫面</a:t>
              </a:r>
              <a:endParaRPr lang="ko-KR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cs typeface="Arial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896719" y="3555479"/>
            <a:ext cx="2664296" cy="744962"/>
            <a:chOff x="803640" y="3362835"/>
            <a:chExt cx="2059657" cy="744962"/>
          </a:xfrm>
        </p:grpSpPr>
        <p:sp>
          <p:nvSpPr>
            <p:cNvPr id="30" name="TextBox 29"/>
            <p:cNvSpPr txBox="1"/>
            <p:nvPr/>
          </p:nvSpPr>
          <p:spPr>
            <a:xfrm>
              <a:off x="803640" y="364613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除了在系統畫面介紹的後端細節外，稍微說明前端設計的巧思。</a:t>
              </a:r>
              <a:endParaRPr lang="ko-KR" altLang="en-US" sz="1200" dirty="0">
                <a:solidFill>
                  <a:schemeClr val="bg1"/>
                </a:solidFill>
                <a:latin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其他特色</a:t>
              </a:r>
              <a:endParaRPr lang="ko-KR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cs typeface="Arial" pitchFamily="34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4554000" y="1653798"/>
            <a:ext cx="36000" cy="27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619207" y="1773236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83489" y="2772965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83489" y="3781077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17690" y="1779662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181972" y="2779391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181972" y="3787503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06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406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/>
          <p:cNvSpPr txBox="1">
            <a:spLocks/>
          </p:cNvSpPr>
          <p:nvPr/>
        </p:nvSpPr>
        <p:spPr>
          <a:xfrm>
            <a:off x="6516216" y="411510"/>
            <a:ext cx="2492162" cy="100811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系統</a:t>
            </a:r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畫面</a:t>
            </a:r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-</a:t>
            </a:r>
          </a:p>
          <a:p>
            <a:pPr marL="0" indent="0">
              <a:buNone/>
            </a:pPr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管理者登入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47023" y="1419622"/>
            <a:ext cx="22566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管理者：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由於瀏覽頁面不需要操作技術，所以只介紹管理登入及預約資料查詢。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管理者登入介面位於會員登入分頁最底層，登入方式與會員登入相同故不贅述。但管理者帳號為預設帳號，無法進行註冊，且管理者帳號無法使用會員登入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(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有防呆機制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)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，同樣的會員帳號也無法進行管理登入。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管理登入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只可使用預設帳號，無法進行註冊。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預設帳號：</a:t>
            </a:r>
            <a:r>
              <a:rPr lang="en-US" altLang="zh-TW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misvip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預設密碼：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mis888</a:t>
            </a:r>
          </a:p>
          <a:p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pic>
        <p:nvPicPr>
          <p:cNvPr id="6" name="圖片版面配置區 5" descr="一張含有 文字 的圖片&#10;&#10;自動產生的描述">
            <a:extLst>
              <a:ext uri="{FF2B5EF4-FFF2-40B4-BE49-F238E27FC236}">
                <a16:creationId xmlns:a16="http://schemas.microsoft.com/office/drawing/2014/main" id="{27B21BE1-6F5F-4DC1-94A8-D37E0446B6A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" b="594"/>
          <a:stretch>
            <a:fillRect/>
          </a:stretch>
        </p:blipFill>
        <p:spPr>
          <a:xfrm>
            <a:off x="467544" y="195487"/>
            <a:ext cx="1944216" cy="4752526"/>
          </a:xfrm>
        </p:spPr>
      </p:pic>
      <p:pic>
        <p:nvPicPr>
          <p:cNvPr id="14" name="圖片版面配置區 13">
            <a:extLst>
              <a:ext uri="{FF2B5EF4-FFF2-40B4-BE49-F238E27FC236}">
                <a16:creationId xmlns:a16="http://schemas.microsoft.com/office/drawing/2014/main" id="{8DA79EE9-5656-407E-A9C1-B2CEF8F22C8C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90"/>
          <a:stretch/>
        </p:blipFill>
        <p:spPr>
          <a:xfrm>
            <a:off x="2612629" y="1275606"/>
            <a:ext cx="3603718" cy="2592288"/>
          </a:xfr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8F24B15-62C2-407F-85F7-7CFBECBD7120}"/>
              </a:ext>
            </a:extLst>
          </p:cNvPr>
          <p:cNvSpPr/>
          <p:nvPr/>
        </p:nvSpPr>
        <p:spPr>
          <a:xfrm>
            <a:off x="971600" y="771550"/>
            <a:ext cx="936104" cy="288032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7069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/>
          <p:cNvSpPr txBox="1">
            <a:spLocks/>
          </p:cNvSpPr>
          <p:nvPr/>
        </p:nvSpPr>
        <p:spPr>
          <a:xfrm>
            <a:off x="6516216" y="370367"/>
            <a:ext cx="2492162" cy="100811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系統</a:t>
            </a:r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畫面</a:t>
            </a:r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-</a:t>
            </a:r>
          </a:p>
          <a:p>
            <a:pPr marL="0" indent="0">
              <a:buNone/>
            </a:pPr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查詢預約資料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64760" y="1378479"/>
            <a:ext cx="225665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在登入管理員帳號後，點擊主頁中，預約資料之連結。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進入頁面後可以輸入欲查詢之日期。特別注意！此處輸入的日期，並非會員欲預約之日期，而是會員預約當下之日期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(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預約時，系統會自動將當天日期存入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reserve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的</a:t>
            </a:r>
            <a:r>
              <a:rPr lang="en-US" altLang="zh-TW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nowtime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以供查詢。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)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這麼設定的目的是方便管理員查詢當天預約的資料。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查詢成果會一筆一筆印出來，並且標上筆數，方便清楚檢視。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為了方便檢視此功能，已事先在資料表中匯入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1/6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、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1/7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、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1/8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、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1/10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的預約資料，可以直接查詢這些日期，或自行從後端增加預約資料。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pic>
        <p:nvPicPr>
          <p:cNvPr id="6" name="圖片版面配置區 5">
            <a:extLst>
              <a:ext uri="{FF2B5EF4-FFF2-40B4-BE49-F238E27FC236}">
                <a16:creationId xmlns:a16="http://schemas.microsoft.com/office/drawing/2014/main" id="{27B21BE1-6F5F-4DC1-94A8-D37E0446B6A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353" r="3661" b="3353"/>
          <a:stretch/>
        </p:blipFill>
        <p:spPr>
          <a:xfrm>
            <a:off x="682750" y="195487"/>
            <a:ext cx="1873026" cy="4752526"/>
          </a:xfr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8F24B15-62C2-407F-85F7-7CFBECBD7120}"/>
              </a:ext>
            </a:extLst>
          </p:cNvPr>
          <p:cNvSpPr/>
          <p:nvPr/>
        </p:nvSpPr>
        <p:spPr>
          <a:xfrm>
            <a:off x="1151211" y="3776009"/>
            <a:ext cx="936104" cy="288032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3681592-CD0B-458D-91C9-862C62847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322" y="190650"/>
            <a:ext cx="2584629" cy="159015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4A929BD1-CABE-45D2-A0EF-8F22E342D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1323" y="1851670"/>
            <a:ext cx="2584629" cy="309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388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其他特色</a:t>
            </a:r>
            <a:endParaRPr lang="ko-KR" altLang="en-US" b="1" dirty="0">
              <a:latin typeface="微軟正黑體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前端設計介紹</a:t>
            </a:r>
            <a:endParaRPr lang="ko-KR" altLang="en-US" sz="1400" dirty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其他特色</a:t>
            </a:r>
            <a:endParaRPr lang="ko-KR" altLang="en-US" b="1" dirty="0">
              <a:latin typeface="微軟正黑體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前端巧思</a:t>
            </a:r>
            <a:endParaRPr lang="en-US" altLang="ko-KR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52028" y="3674985"/>
            <a:ext cx="1656184" cy="626030"/>
            <a:chOff x="3779910" y="3327771"/>
            <a:chExt cx="1584178" cy="626030"/>
          </a:xfrm>
          <a:noFill/>
        </p:grpSpPr>
        <p:sp>
          <p:nvSpPr>
            <p:cNvPr id="13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TW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滑鼠移入就會旋轉的</a:t>
              </a:r>
              <a:r>
                <a:rPr lang="en-US" altLang="zh-TW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logo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14" name="Text Placeholder 18"/>
            <p:cNvSpPr txBox="1">
              <a:spLocks/>
            </p:cNvSpPr>
            <p:nvPr/>
          </p:nvSpPr>
          <p:spPr>
            <a:xfrm>
              <a:off x="3779910" y="3704221"/>
              <a:ext cx="1584177" cy="249580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TW" altLang="en-US" sz="1200" b="1" dirty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靜止時</a:t>
              </a:r>
              <a:endParaRPr lang="en-US" sz="12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603873" y="3674985"/>
            <a:ext cx="1656183" cy="626030"/>
            <a:chOff x="3779911" y="3327771"/>
            <a:chExt cx="1584177" cy="626030"/>
          </a:xfrm>
          <a:noFill/>
        </p:grpSpPr>
        <p:sp>
          <p:nvSpPr>
            <p:cNvPr id="20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TW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滑鼠移入就會旋轉的</a:t>
              </a:r>
              <a:r>
                <a:rPr lang="en-US" altLang="zh-TW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logo</a:t>
              </a:r>
            </a:p>
          </p:txBody>
        </p:sp>
        <p:sp>
          <p:nvSpPr>
            <p:cNvPr id="21" name="Text Placeholder 18"/>
            <p:cNvSpPr txBox="1">
              <a:spLocks/>
            </p:cNvSpPr>
            <p:nvPr/>
          </p:nvSpPr>
          <p:spPr>
            <a:xfrm>
              <a:off x="3779911" y="3704221"/>
              <a:ext cx="1584177" cy="249580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TW" altLang="en-US" sz="1200" b="1" dirty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旋轉中</a:t>
              </a:r>
              <a:endParaRPr lang="en-US" sz="12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06567" y="3674988"/>
            <a:ext cx="2071548" cy="873159"/>
            <a:chOff x="162712" y="3677951"/>
            <a:chExt cx="1858065" cy="740742"/>
          </a:xfrm>
        </p:grpSpPr>
        <p:grpSp>
          <p:nvGrpSpPr>
            <p:cNvPr id="23" name="Group 22"/>
            <p:cNvGrpSpPr/>
            <p:nvPr/>
          </p:nvGrpSpPr>
          <p:grpSpPr>
            <a:xfrm>
              <a:off x="257777" y="3677951"/>
              <a:ext cx="1662060" cy="550998"/>
              <a:chOff x="3785895" y="3655537"/>
              <a:chExt cx="1589798" cy="550998"/>
            </a:xfrm>
            <a:noFill/>
          </p:grpSpPr>
          <p:sp>
            <p:nvSpPr>
              <p:cNvPr id="25" name="Text Placeholder 17"/>
              <p:cNvSpPr txBox="1">
                <a:spLocks/>
              </p:cNvSpPr>
              <p:nvPr/>
            </p:nvSpPr>
            <p:spPr>
              <a:xfrm>
                <a:off x="3791516" y="3655537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zh-TW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itchFamily="34" charset="0"/>
                  </a:rPr>
                  <a:t>iframe</a:t>
                </a:r>
                <a:r>
                  <a:rPr lang="zh-TW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itchFamily="34" charset="0"/>
                  </a:rPr>
                  <a:t>引入</a:t>
                </a:r>
                <a:endParaRPr lang="en-US" altLang="zh-TW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endParaRPr>
              </a:p>
              <a:p>
                <a:pPr marL="0" indent="0" algn="ctr">
                  <a:buNone/>
                </a:pPr>
                <a:r>
                  <a:rPr lang="en-US" altLang="zh-TW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itchFamily="34" charset="0"/>
                  </a:rPr>
                  <a:t>google</a:t>
                </a:r>
                <a:r>
                  <a:rPr lang="zh-TW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itchFamily="34" charset="0"/>
                  </a:rPr>
                  <a:t>地圖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endParaRPr>
              </a:p>
            </p:txBody>
          </p:sp>
          <p:sp>
            <p:nvSpPr>
              <p:cNvPr id="26" name="Text Placeholder 18"/>
              <p:cNvSpPr txBox="1">
                <a:spLocks/>
              </p:cNvSpPr>
              <p:nvPr/>
            </p:nvSpPr>
            <p:spPr>
              <a:xfrm>
                <a:off x="3785895" y="3956955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zh-TW" altLang="en-US" sz="1200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itchFamily="34" charset="0"/>
                  </a:rPr>
                  <a:t>全圖景象</a:t>
                </a:r>
                <a:endParaRPr lang="en-US" sz="1200" b="1" dirty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endParaRP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162712" y="4183701"/>
              <a:ext cx="1858065" cy="234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圖上每一點皆為親自標上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083789" y="3674985"/>
            <a:ext cx="1911652" cy="873161"/>
            <a:chOff x="108880" y="3350185"/>
            <a:chExt cx="1911652" cy="873161"/>
          </a:xfrm>
        </p:grpSpPr>
        <p:grpSp>
          <p:nvGrpSpPr>
            <p:cNvPr id="28" name="Group 27"/>
            <p:cNvGrpSpPr/>
            <p:nvPr/>
          </p:nvGrpSpPr>
          <p:grpSpPr>
            <a:xfrm>
              <a:off x="236615" y="3350185"/>
              <a:ext cx="1671088" cy="626030"/>
              <a:chOff x="3765654" y="3327771"/>
              <a:chExt cx="1598434" cy="626030"/>
            </a:xfrm>
            <a:noFill/>
          </p:grpSpPr>
          <p:sp>
            <p:nvSpPr>
              <p:cNvPr id="30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zh-TW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itchFamily="34" charset="0"/>
                  </a:rPr>
                  <a:t>iframe</a:t>
                </a:r>
                <a:r>
                  <a:rPr lang="zh-TW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itchFamily="34" charset="0"/>
                  </a:rPr>
                  <a:t>引入</a:t>
                </a:r>
                <a:endParaRPr lang="en-US" altLang="zh-TW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endParaRPr>
              </a:p>
              <a:p>
                <a:pPr marL="0" indent="0" algn="ctr">
                  <a:buNone/>
                </a:pPr>
                <a:r>
                  <a:rPr lang="en-US" altLang="zh-TW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itchFamily="34" charset="0"/>
                  </a:rPr>
                  <a:t>google</a:t>
                </a:r>
                <a:r>
                  <a:rPr lang="zh-TW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itchFamily="34" charset="0"/>
                  </a:rPr>
                  <a:t>地圖</a:t>
                </a:r>
                <a:endParaRPr lang="en-US" altLang="zh-TW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endParaRPr>
              </a:p>
            </p:txBody>
          </p:sp>
          <p:sp>
            <p:nvSpPr>
              <p:cNvPr id="31" name="Text Placeholder 18"/>
              <p:cNvSpPr txBox="1">
                <a:spLocks/>
              </p:cNvSpPr>
              <p:nvPr/>
            </p:nvSpPr>
            <p:spPr>
              <a:xfrm>
                <a:off x="3765654" y="3704221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zh-TW" altLang="en-US" sz="1200" b="1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itchFamily="34" charset="0"/>
                  </a:rPr>
                  <a:t>點擊查詢</a:t>
                </a:r>
                <a:endParaRPr lang="en-US" sz="1200" b="1" dirty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endParaRP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108880" y="3946347"/>
              <a:ext cx="19116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圖上每一點皆為親自標上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cs typeface="Arial" pitchFamily="34" charset="0"/>
              </a:endParaRPr>
            </a:p>
          </p:txBody>
        </p:sp>
      </p:grpSp>
      <p:pic>
        <p:nvPicPr>
          <p:cNvPr id="9" name="圖片版面配置區 8">
            <a:extLst>
              <a:ext uri="{FF2B5EF4-FFF2-40B4-BE49-F238E27FC236}">
                <a16:creationId xmlns:a16="http://schemas.microsoft.com/office/drawing/2014/main" id="{980DB05E-40E4-4EA0-86D7-907D6875C380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2"/>
          <a:srcRect l="6370" r="6370"/>
          <a:stretch/>
        </p:blipFill>
        <p:spPr>
          <a:xfrm>
            <a:off x="4655669" y="1358358"/>
            <a:ext cx="2160240" cy="1872048"/>
          </a:xfrm>
        </p:spPr>
      </p:pic>
      <p:pic>
        <p:nvPicPr>
          <p:cNvPr id="11" name="圖片版面配置區 10">
            <a:extLst>
              <a:ext uri="{FF2B5EF4-FFF2-40B4-BE49-F238E27FC236}">
                <a16:creationId xmlns:a16="http://schemas.microsoft.com/office/drawing/2014/main" id="{0C575AD8-7CA1-459C-9F32-D117DA6CF973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 rotWithShape="1">
          <a:blip r:embed="rId3"/>
          <a:srcRect l="92" t="762" r="14127" b="-762"/>
          <a:stretch/>
        </p:blipFill>
        <p:spPr>
          <a:xfrm>
            <a:off x="6970960" y="1345003"/>
            <a:ext cx="2148408" cy="1872048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3982989-7F11-4C3F-8E31-9F56E8979D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74" b="7404"/>
          <a:stretch/>
        </p:blipFill>
        <p:spPr>
          <a:xfrm>
            <a:off x="2312903" y="1354480"/>
            <a:ext cx="2190103" cy="1872048"/>
          </a:xfrm>
          <a:prstGeom prst="rect">
            <a:avLst/>
          </a:prstGeom>
        </p:spPr>
      </p:pic>
      <p:pic>
        <p:nvPicPr>
          <p:cNvPr id="40" name="圖片版面配置區 39">
            <a:extLst>
              <a:ext uri="{FF2B5EF4-FFF2-40B4-BE49-F238E27FC236}">
                <a16:creationId xmlns:a16="http://schemas.microsoft.com/office/drawing/2014/main" id="{7EF78971-4235-4E0F-9C4A-3CAC9802812D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 rotWithShape="1">
          <a:blip r:embed="rId5"/>
          <a:srcRect t="627" b="627"/>
          <a:stretch/>
        </p:blipFill>
        <p:spPr/>
      </p:pic>
    </p:spTree>
    <p:extLst>
      <p:ext uri="{BB962C8B-B14F-4D97-AF65-F5344CB8AC3E}">
        <p14:creationId xmlns:p14="http://schemas.microsoft.com/office/powerpoint/2010/main" val="4082898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561194"/>
            <a:ext cx="9144000" cy="576063"/>
          </a:xfrm>
        </p:spPr>
        <p:txBody>
          <a:bodyPr/>
          <a:lstStyle/>
          <a:p>
            <a:r>
              <a:rPr lang="en-US" altLang="ko-KR" sz="3600" dirty="0"/>
              <a:t>Thank you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RWD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機制</a:t>
            </a:r>
            <a:endParaRPr lang="ko-KR" altLang="en-US" b="1" dirty="0">
              <a:latin typeface="微軟正黑體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RWD</a:t>
            </a: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實作說明</a:t>
            </a:r>
            <a:endParaRPr lang="ko-KR" altLang="en-US" sz="1400" dirty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91369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11960" y="216641"/>
            <a:ext cx="6012160" cy="576064"/>
          </a:xfrm>
        </p:spPr>
        <p:txBody>
          <a:bodyPr/>
          <a:lstStyle/>
          <a:p>
            <a:r>
              <a:rPr lang="en-US" altLang="ko-KR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RWD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機制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211960" y="742447"/>
            <a:ext cx="6012160" cy="288032"/>
          </a:xfrm>
        </p:spPr>
        <p:txBody>
          <a:bodyPr/>
          <a:lstStyle/>
          <a:p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使用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RWD</a:t>
            </a: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實作電腦、平板、手機三種畫面大小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05171" y="1361781"/>
            <a:ext cx="2520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以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CSS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實作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RWD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機制，寬度大小依照上課教材設定：</a:t>
            </a:r>
            <a:endParaRPr lang="en-US" altLang="zh-TW" sz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電腦：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801px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以上</a:t>
            </a:r>
            <a:endParaRPr lang="en-US" altLang="zh-TW" sz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平板：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501px-800px</a:t>
            </a:r>
          </a:p>
          <a:p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手機：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500px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以下</a:t>
            </a:r>
            <a:endParaRPr lang="en-US" altLang="zh-TW" sz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4605172" y="1131590"/>
            <a:ext cx="2520279" cy="2880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實作方式</a:t>
            </a:r>
            <a:endParaRPr lang="ko-KR" altLang="en-US" sz="1400" b="1" dirty="0">
              <a:solidFill>
                <a:schemeClr val="accent1"/>
              </a:solidFill>
              <a:latin typeface="微軟正黑體" panose="020B0604030504040204" pitchFamily="34" charset="-120"/>
              <a:cs typeface="Arial" pitchFamily="34" charset="0"/>
            </a:endParaRPr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602899DF-B771-4EAE-8AA5-6B8FB29289F4}"/>
              </a:ext>
            </a:extLst>
          </p:cNvPr>
          <p:cNvGrpSpPr/>
          <p:nvPr/>
        </p:nvGrpSpPr>
        <p:grpSpPr>
          <a:xfrm>
            <a:off x="9271" y="975023"/>
            <a:ext cx="3567708" cy="4168477"/>
            <a:chOff x="9271" y="975023"/>
            <a:chExt cx="3567708" cy="4168477"/>
          </a:xfrm>
        </p:grpSpPr>
        <p:pic>
          <p:nvPicPr>
            <p:cNvPr id="19" name="圖片 18" descr="一張含有 文字, 食物, 碗盤, 差異 的圖片&#10;&#10;自動產生的描述">
              <a:extLst>
                <a:ext uri="{FF2B5EF4-FFF2-40B4-BE49-F238E27FC236}">
                  <a16:creationId xmlns:a16="http://schemas.microsoft.com/office/drawing/2014/main" id="{74B3440B-B749-474D-BCD9-76FE8F1AF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1" y="987574"/>
              <a:ext cx="3567708" cy="4155926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E8F99B1-4FBC-411D-97C6-FA47E42B21E5}"/>
                </a:ext>
              </a:extLst>
            </p:cNvPr>
            <p:cNvSpPr/>
            <p:nvPr/>
          </p:nvSpPr>
          <p:spPr>
            <a:xfrm>
              <a:off x="3059832" y="975023"/>
              <a:ext cx="288032" cy="156567"/>
            </a:xfrm>
            <a:prstGeom prst="rec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488D47D4-D892-4EF3-BE17-A9739F1854E5}"/>
              </a:ext>
            </a:extLst>
          </p:cNvPr>
          <p:cNvGrpSpPr/>
          <p:nvPr/>
        </p:nvGrpSpPr>
        <p:grpSpPr>
          <a:xfrm>
            <a:off x="1925396" y="1664216"/>
            <a:ext cx="2292641" cy="3491835"/>
            <a:chOff x="2072047" y="1651665"/>
            <a:chExt cx="2292641" cy="3491835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672A17FF-46DC-41FD-A3D4-109663414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2047" y="1665524"/>
              <a:ext cx="2292641" cy="3477976"/>
            </a:xfrm>
            <a:prstGeom prst="rect">
              <a:avLst/>
            </a:prstGeom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CAEC8B5-5BDD-4FD9-A579-21594F061059}"/>
                </a:ext>
              </a:extLst>
            </p:cNvPr>
            <p:cNvSpPr/>
            <p:nvPr/>
          </p:nvSpPr>
          <p:spPr>
            <a:xfrm>
              <a:off x="3851920" y="1651665"/>
              <a:ext cx="278128" cy="127997"/>
            </a:xfrm>
            <a:prstGeom prst="rec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45980DEB-39D4-4561-987B-6DCB183D13D3}"/>
              </a:ext>
            </a:extLst>
          </p:cNvPr>
          <p:cNvGrpSpPr/>
          <p:nvPr/>
        </p:nvGrpSpPr>
        <p:grpSpPr>
          <a:xfrm>
            <a:off x="4716016" y="4132093"/>
            <a:ext cx="4117887" cy="676095"/>
            <a:chOff x="4499992" y="4054478"/>
            <a:chExt cx="4644008" cy="730927"/>
          </a:xfrm>
        </p:grpSpPr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6FB17690-3BEA-4D8E-8807-E2331C7AD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9992" y="4054478"/>
              <a:ext cx="3993919" cy="220484"/>
            </a:xfrm>
            <a:prstGeom prst="rect">
              <a:avLst/>
            </a:prstGeom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52E9A2BE-AF2E-4E17-BB08-00D205BB7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9992" y="4311445"/>
              <a:ext cx="4644008" cy="208883"/>
            </a:xfrm>
            <a:prstGeom prst="rect">
              <a:avLst/>
            </a:prstGeom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6D876271-C9E1-4598-ADBF-378379710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9992" y="4556811"/>
              <a:ext cx="3095944" cy="228594"/>
            </a:xfrm>
            <a:prstGeom prst="rect">
              <a:avLst/>
            </a:prstGeom>
          </p:spPr>
        </p:pic>
      </p:grpSp>
      <p:sp>
        <p:nvSpPr>
          <p:cNvPr id="34" name="TextBox 7">
            <a:extLst>
              <a:ext uri="{FF2B5EF4-FFF2-40B4-BE49-F238E27FC236}">
                <a16:creationId xmlns:a16="http://schemas.microsoft.com/office/drawing/2014/main" id="{232BDFE0-2BA3-49A5-A7FC-23E221CE3A72}"/>
              </a:ext>
            </a:extLst>
          </p:cNvPr>
          <p:cNvSpPr txBox="1"/>
          <p:nvPr/>
        </p:nvSpPr>
        <p:spPr>
          <a:xfrm>
            <a:off x="4605172" y="2713999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左方附圖為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index(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主頁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實作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RWD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的畫面，橘色外框標示瀏覽器所提供，截圖當下頁面的寬度。</a:t>
            </a:r>
            <a:endParaRPr lang="en-US" altLang="zh-TW" sz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較大的圖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(709px)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為平板頁面呈現</a:t>
            </a:r>
            <a:endParaRPr lang="en-US" altLang="zh-TW" sz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較小的圖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(499px)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為手機頁面呈現</a:t>
            </a:r>
            <a:endParaRPr lang="en-US" altLang="zh-TW" sz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endParaRPr lang="en-US" altLang="zh-TW" sz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下圖為實作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RWD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加入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CSS</a:t>
            </a:r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的程式碼</a:t>
            </a:r>
            <a:endParaRPr lang="en-US" altLang="zh-TW" sz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35" name="Text Placeholder 1">
            <a:extLst>
              <a:ext uri="{FF2B5EF4-FFF2-40B4-BE49-F238E27FC236}">
                <a16:creationId xmlns:a16="http://schemas.microsoft.com/office/drawing/2014/main" id="{9F5A5069-8793-4B40-B83E-B4D26F300CB4}"/>
              </a:ext>
            </a:extLst>
          </p:cNvPr>
          <p:cNvSpPr txBox="1">
            <a:spLocks/>
          </p:cNvSpPr>
          <p:nvPr/>
        </p:nvSpPr>
        <p:spPr>
          <a:xfrm>
            <a:off x="4605172" y="2498589"/>
            <a:ext cx="2520279" cy="2880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4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附圖</a:t>
            </a:r>
            <a:endParaRPr lang="ko-KR" altLang="en-US" sz="1400" b="1" dirty="0">
              <a:solidFill>
                <a:schemeClr val="accent4"/>
              </a:solidFill>
              <a:latin typeface="微軟正黑體" panose="020B0604030504040204" pitchFamily="34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859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778360" y="3555308"/>
            <a:ext cx="1800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在進行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RWD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設計時，測試了三種瀏覽器，並發現不同瀏覽器會影響畫面的呈現，所以在書面中會多放一點圖，避免因瀏覽器造成的問題難以評分。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6786695" y="3267276"/>
            <a:ext cx="2058854" cy="2880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RWD</a:t>
            </a:r>
            <a:r>
              <a:rPr lang="zh-TW" altLang="en-US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呈現問題</a:t>
            </a:r>
            <a:endParaRPr lang="ko-KR" altLang="en-US" sz="1400" b="1" dirty="0">
              <a:solidFill>
                <a:schemeClr val="accent1"/>
              </a:solidFill>
              <a:latin typeface="微軟正黑體" panose="020B0604030504040204" pitchFamily="34" charset="-120"/>
              <a:cs typeface="Arial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B1295AF-1CDB-4B90-AD12-5E5C1AE9B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18511"/>
            <a:ext cx="3960440" cy="384335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24492B5-FAB7-43FD-BB0F-AE8B4E4C39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23"/>
          <a:stretch/>
        </p:blipFill>
        <p:spPr>
          <a:xfrm>
            <a:off x="4156918" y="1440159"/>
            <a:ext cx="2152222" cy="3521709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9AE54FBC-21B3-4BB9-9D4B-407867476963}"/>
              </a:ext>
            </a:extLst>
          </p:cNvPr>
          <p:cNvSpPr txBox="1">
            <a:spLocks/>
          </p:cNvSpPr>
          <p:nvPr/>
        </p:nvSpPr>
        <p:spPr>
          <a:xfrm>
            <a:off x="4211960" y="216641"/>
            <a:ext cx="6012160" cy="57606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RWD</a:t>
            </a: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機制</a:t>
            </a:r>
            <a:endParaRPr lang="en-US" altLang="ko-KR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1E8CCB0-B041-4D0B-A8B0-3586EB06B4EC}"/>
              </a:ext>
            </a:extLst>
          </p:cNvPr>
          <p:cNvSpPr txBox="1">
            <a:spLocks/>
          </p:cNvSpPr>
          <p:nvPr/>
        </p:nvSpPr>
        <p:spPr>
          <a:xfrm>
            <a:off x="4211960" y="742447"/>
            <a:ext cx="6012160" cy="28803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RWD</a:t>
            </a:r>
            <a:r>
              <a:rPr lang="zh-TW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實作電腦、平板、手機三種畫面大小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281415E-EE75-40C5-87FA-E442C50AA5F1}"/>
              </a:ext>
            </a:extLst>
          </p:cNvPr>
          <p:cNvSpPr/>
          <p:nvPr/>
        </p:nvSpPr>
        <p:spPr>
          <a:xfrm>
            <a:off x="3779912" y="1118511"/>
            <a:ext cx="288032" cy="140320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7686F93-8CEC-4B07-B9D2-B2DFE0902C94}"/>
              </a:ext>
            </a:extLst>
          </p:cNvPr>
          <p:cNvSpPr/>
          <p:nvPr/>
        </p:nvSpPr>
        <p:spPr>
          <a:xfrm>
            <a:off x="5976156" y="1397296"/>
            <a:ext cx="216024" cy="136505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FCAA9C85-2B88-4329-83F6-BB9C2087E4ED}"/>
              </a:ext>
            </a:extLst>
          </p:cNvPr>
          <p:cNvCxnSpPr>
            <a:cxnSpLocks/>
          </p:cNvCxnSpPr>
          <p:nvPr/>
        </p:nvCxnSpPr>
        <p:spPr>
          <a:xfrm flipH="1" flipV="1">
            <a:off x="3275856" y="914266"/>
            <a:ext cx="518071" cy="1465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DA187BA0-B0F3-4B3D-BAA9-8C29FCD22DE9}"/>
              </a:ext>
            </a:extLst>
          </p:cNvPr>
          <p:cNvCxnSpPr>
            <a:cxnSpLocks/>
          </p:cNvCxnSpPr>
          <p:nvPr/>
        </p:nvCxnSpPr>
        <p:spPr>
          <a:xfrm flipV="1">
            <a:off x="6254987" y="1432615"/>
            <a:ext cx="540060" cy="32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D35BC646-C12B-47BD-9AC1-4AF7F7B24B34}"/>
              </a:ext>
            </a:extLst>
          </p:cNvPr>
          <p:cNvSpPr txBox="1"/>
          <p:nvPr/>
        </p:nvSpPr>
        <p:spPr>
          <a:xfrm>
            <a:off x="2570894" y="722702"/>
            <a:ext cx="714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786px</a:t>
            </a:r>
            <a:endParaRPr lang="zh-TW" altLang="en-US" sz="14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2C967A5-0BDA-4318-B4E3-D464C954AD12}"/>
              </a:ext>
            </a:extLst>
          </p:cNvPr>
          <p:cNvSpPr txBox="1"/>
          <p:nvPr/>
        </p:nvSpPr>
        <p:spPr>
          <a:xfrm>
            <a:off x="6778360" y="1286270"/>
            <a:ext cx="714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490px</a:t>
            </a:r>
            <a:endParaRPr lang="zh-TW" altLang="en-US" sz="14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86798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7194CFF-F483-4C32-8FF1-E87D21D67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60" y="1465548"/>
            <a:ext cx="2174183" cy="349789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35548A7-D185-4260-8022-29814424E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73" y="1137700"/>
            <a:ext cx="3982814" cy="38241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78360" y="3555308"/>
            <a:ext cx="1800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在進行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RWD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設計時，測試了三種瀏覽器，並發現不同瀏覽器會影響畫面的呈現，所以在書面中會多放一點圖，避免因瀏覽器造成的問題難以評分。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6786695" y="3267276"/>
            <a:ext cx="2058854" cy="2880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RWD</a:t>
            </a:r>
            <a:r>
              <a:rPr lang="zh-TW" altLang="en-US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呈現問題</a:t>
            </a:r>
            <a:endParaRPr lang="ko-KR" altLang="en-US" sz="1400" b="1" dirty="0">
              <a:solidFill>
                <a:schemeClr val="accent1"/>
              </a:solidFill>
              <a:latin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9AE54FBC-21B3-4BB9-9D4B-407867476963}"/>
              </a:ext>
            </a:extLst>
          </p:cNvPr>
          <p:cNvSpPr txBox="1">
            <a:spLocks/>
          </p:cNvSpPr>
          <p:nvPr/>
        </p:nvSpPr>
        <p:spPr>
          <a:xfrm>
            <a:off x="4211960" y="216641"/>
            <a:ext cx="6012160" cy="57606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RWD</a:t>
            </a: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機制</a:t>
            </a:r>
            <a:endParaRPr lang="en-US" altLang="ko-KR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1E8CCB0-B041-4D0B-A8B0-3586EB06B4EC}"/>
              </a:ext>
            </a:extLst>
          </p:cNvPr>
          <p:cNvSpPr txBox="1">
            <a:spLocks/>
          </p:cNvSpPr>
          <p:nvPr/>
        </p:nvSpPr>
        <p:spPr>
          <a:xfrm>
            <a:off x="4211960" y="742447"/>
            <a:ext cx="6012160" cy="28803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RWD</a:t>
            </a:r>
            <a:r>
              <a:rPr lang="zh-TW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實作電腦、平板、手機三種畫面大小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281415E-EE75-40C5-87FA-E442C50AA5F1}"/>
              </a:ext>
            </a:extLst>
          </p:cNvPr>
          <p:cNvSpPr/>
          <p:nvPr/>
        </p:nvSpPr>
        <p:spPr>
          <a:xfrm>
            <a:off x="3779912" y="1118511"/>
            <a:ext cx="288032" cy="140320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7686F93-8CEC-4B07-B9D2-B2DFE0902C94}"/>
              </a:ext>
            </a:extLst>
          </p:cNvPr>
          <p:cNvSpPr/>
          <p:nvPr/>
        </p:nvSpPr>
        <p:spPr>
          <a:xfrm>
            <a:off x="5976156" y="1427350"/>
            <a:ext cx="278831" cy="158989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FCAA9C85-2B88-4329-83F6-BB9C2087E4ED}"/>
              </a:ext>
            </a:extLst>
          </p:cNvPr>
          <p:cNvCxnSpPr>
            <a:cxnSpLocks/>
          </p:cNvCxnSpPr>
          <p:nvPr/>
        </p:nvCxnSpPr>
        <p:spPr>
          <a:xfrm flipH="1" flipV="1">
            <a:off x="3275856" y="914266"/>
            <a:ext cx="518071" cy="1465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DA187BA0-B0F3-4B3D-BAA9-8C29FCD22DE9}"/>
              </a:ext>
            </a:extLst>
          </p:cNvPr>
          <p:cNvCxnSpPr>
            <a:cxnSpLocks/>
          </p:cNvCxnSpPr>
          <p:nvPr/>
        </p:nvCxnSpPr>
        <p:spPr>
          <a:xfrm flipV="1">
            <a:off x="6254987" y="1432615"/>
            <a:ext cx="540060" cy="32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D35BC646-C12B-47BD-9AC1-4AF7F7B24B34}"/>
              </a:ext>
            </a:extLst>
          </p:cNvPr>
          <p:cNvSpPr txBox="1"/>
          <p:nvPr/>
        </p:nvSpPr>
        <p:spPr>
          <a:xfrm>
            <a:off x="2570894" y="722702"/>
            <a:ext cx="714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789px</a:t>
            </a:r>
            <a:endParaRPr lang="zh-TW" altLang="en-US" sz="14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2C967A5-0BDA-4318-B4E3-D464C954AD12}"/>
              </a:ext>
            </a:extLst>
          </p:cNvPr>
          <p:cNvSpPr txBox="1"/>
          <p:nvPr/>
        </p:nvSpPr>
        <p:spPr>
          <a:xfrm>
            <a:off x="6778360" y="1286270"/>
            <a:ext cx="714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491px</a:t>
            </a:r>
            <a:endParaRPr lang="zh-TW" altLang="en-US" sz="14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94175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7194CFF-F483-4C32-8FF1-E87D21D676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1960" y="1491324"/>
            <a:ext cx="2174183" cy="347054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35548A7-D185-4260-8022-29814424E3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718" y="1137700"/>
            <a:ext cx="3625724" cy="38241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78360" y="3555308"/>
            <a:ext cx="1800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在進行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RWD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設計時，測試了三種瀏覽器，並發現不同瀏覽器會影響畫面的呈現，所以在書面中會多放一點圖，避免因瀏覽器造成的問題難以評分。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6786695" y="3267276"/>
            <a:ext cx="2058854" cy="2880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RWD</a:t>
            </a:r>
            <a:r>
              <a:rPr lang="zh-TW" altLang="en-US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呈現問題</a:t>
            </a:r>
            <a:endParaRPr lang="ko-KR" altLang="en-US" sz="1400" b="1" dirty="0">
              <a:solidFill>
                <a:schemeClr val="accent1"/>
              </a:solidFill>
              <a:latin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9AE54FBC-21B3-4BB9-9D4B-407867476963}"/>
              </a:ext>
            </a:extLst>
          </p:cNvPr>
          <p:cNvSpPr txBox="1">
            <a:spLocks/>
          </p:cNvSpPr>
          <p:nvPr/>
        </p:nvSpPr>
        <p:spPr>
          <a:xfrm>
            <a:off x="4211960" y="216641"/>
            <a:ext cx="6012160" cy="57606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RWD</a:t>
            </a: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機制</a:t>
            </a:r>
            <a:endParaRPr lang="en-US" altLang="ko-KR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1E8CCB0-B041-4D0B-A8B0-3586EB06B4EC}"/>
              </a:ext>
            </a:extLst>
          </p:cNvPr>
          <p:cNvSpPr txBox="1">
            <a:spLocks/>
          </p:cNvSpPr>
          <p:nvPr/>
        </p:nvSpPr>
        <p:spPr>
          <a:xfrm>
            <a:off x="4211960" y="742447"/>
            <a:ext cx="6012160" cy="28803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RWD</a:t>
            </a:r>
            <a:r>
              <a:rPr lang="zh-TW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實作電腦、平板、手機三種畫面大小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281415E-EE75-40C5-87FA-E442C50AA5F1}"/>
              </a:ext>
            </a:extLst>
          </p:cNvPr>
          <p:cNvSpPr/>
          <p:nvPr/>
        </p:nvSpPr>
        <p:spPr>
          <a:xfrm>
            <a:off x="3491880" y="1112089"/>
            <a:ext cx="288032" cy="140320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7686F93-8CEC-4B07-B9D2-B2DFE0902C94}"/>
              </a:ext>
            </a:extLst>
          </p:cNvPr>
          <p:cNvSpPr/>
          <p:nvPr/>
        </p:nvSpPr>
        <p:spPr>
          <a:xfrm>
            <a:off x="5976156" y="1452904"/>
            <a:ext cx="278831" cy="158989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FCAA9C85-2B88-4329-83F6-BB9C2087E4ED}"/>
              </a:ext>
            </a:extLst>
          </p:cNvPr>
          <p:cNvCxnSpPr>
            <a:cxnSpLocks/>
          </p:cNvCxnSpPr>
          <p:nvPr/>
        </p:nvCxnSpPr>
        <p:spPr>
          <a:xfrm flipH="1" flipV="1">
            <a:off x="2957537" y="883900"/>
            <a:ext cx="518071" cy="1465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DA187BA0-B0F3-4B3D-BAA9-8C29FCD22DE9}"/>
              </a:ext>
            </a:extLst>
          </p:cNvPr>
          <p:cNvCxnSpPr>
            <a:cxnSpLocks/>
          </p:cNvCxnSpPr>
          <p:nvPr/>
        </p:nvCxnSpPr>
        <p:spPr>
          <a:xfrm flipV="1">
            <a:off x="6330566" y="1497891"/>
            <a:ext cx="540060" cy="32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D35BC646-C12B-47BD-9AC1-4AF7F7B24B34}"/>
              </a:ext>
            </a:extLst>
          </p:cNvPr>
          <p:cNvSpPr txBox="1"/>
          <p:nvPr/>
        </p:nvSpPr>
        <p:spPr>
          <a:xfrm>
            <a:off x="2252575" y="692336"/>
            <a:ext cx="714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705px</a:t>
            </a:r>
            <a:endParaRPr lang="zh-TW" altLang="en-US" sz="14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2C967A5-0BDA-4318-B4E3-D464C954AD12}"/>
              </a:ext>
            </a:extLst>
          </p:cNvPr>
          <p:cNvSpPr txBox="1"/>
          <p:nvPr/>
        </p:nvSpPr>
        <p:spPr>
          <a:xfrm>
            <a:off x="6839110" y="1344003"/>
            <a:ext cx="714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490px</a:t>
            </a:r>
            <a:endParaRPr lang="zh-TW" altLang="en-US" sz="14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12605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資料庫關聯模式</a:t>
            </a:r>
            <a:endParaRPr lang="ko-KR" altLang="en-US" b="1" dirty="0">
              <a:latin typeface="微軟正黑體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三張資料表以</a:t>
            </a:r>
            <a:r>
              <a:rPr lang="en-US" altLang="zh-TW" sz="14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phonenumber</a:t>
            </a: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為重要關聯</a:t>
            </a:r>
            <a:endParaRPr lang="ko-KR" altLang="en-US" sz="1400" dirty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40491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/>
          <p:cNvSpPr txBox="1">
            <a:spLocks/>
          </p:cNvSpPr>
          <p:nvPr/>
        </p:nvSpPr>
        <p:spPr>
          <a:xfrm>
            <a:off x="392361" y="396678"/>
            <a:ext cx="2525017" cy="100811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資料庫</a:t>
            </a:r>
            <a:endParaRPr lang="en-US" altLang="zh-TW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0" indent="0">
              <a:buNone/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關聯模式</a:t>
            </a:r>
            <a:endParaRPr lang="ko-KR" altLang="en-US" sz="2400" b="1" dirty="0">
              <a:solidFill>
                <a:schemeClr val="bg1"/>
              </a:solidFill>
              <a:latin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2361" y="1404790"/>
            <a:ext cx="223542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在資料庫內，建立</a:t>
            </a:r>
            <a:r>
              <a:rPr lang="en-US" altLang="zh-TW" sz="1400" dirty="0">
                <a:solidFill>
                  <a:schemeClr val="bg1"/>
                </a:solidFill>
                <a:latin typeface="+mj-lt"/>
                <a:ea typeface="微軟正黑體" panose="020B0604030504040204" pitchFamily="34" charset="-120"/>
                <a:cs typeface="Arial" pitchFamily="34" charset="0"/>
              </a:rPr>
              <a:t>reserve</a:t>
            </a: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、</a:t>
            </a:r>
            <a:r>
              <a:rPr lang="en-US" altLang="zh-TW" sz="1400" dirty="0">
                <a:solidFill>
                  <a:schemeClr val="bg1"/>
                </a:solidFill>
                <a:latin typeface="+mj-lt"/>
                <a:ea typeface="微軟正黑體" panose="020B0604030504040204" pitchFamily="34" charset="-120"/>
                <a:cs typeface="Arial" pitchFamily="34" charset="0"/>
              </a:rPr>
              <a:t>membership</a:t>
            </a: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、</a:t>
            </a:r>
            <a:r>
              <a:rPr lang="en-US" altLang="zh-TW" sz="1400" dirty="0" err="1">
                <a:solidFill>
                  <a:schemeClr val="bg1"/>
                </a:solidFill>
                <a:latin typeface="+mj-lt"/>
                <a:ea typeface="微軟正黑體" panose="020B0604030504040204" pitchFamily="34" charset="-120"/>
                <a:cs typeface="Arial" pitchFamily="34" charset="0"/>
              </a:rPr>
              <a:t>userinformation</a:t>
            </a: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三份資料表，並以</a:t>
            </a:r>
            <a:r>
              <a:rPr lang="en-US" altLang="zh-TW" sz="1400" dirty="0" err="1">
                <a:solidFill>
                  <a:srgbClr val="FFC000"/>
                </a:solidFill>
                <a:latin typeface="+mj-lt"/>
                <a:ea typeface="微軟正黑體" panose="020B0604030504040204" pitchFamily="34" charset="-120"/>
                <a:cs typeface="Arial" pitchFamily="34" charset="0"/>
              </a:rPr>
              <a:t>phonenumber</a:t>
            </a: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作關聯。</a:t>
            </a:r>
            <a:endParaRPr lang="en-US" altLang="zh-TW" sz="1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endParaRPr lang="en-US" altLang="ko-KR" sz="1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j-lt"/>
                <a:ea typeface="微軟正黑體" panose="020B0604030504040204" pitchFamily="34" charset="-120"/>
                <a:cs typeface="Arial" pitchFamily="34" charset="0"/>
              </a:rPr>
              <a:t>membership</a:t>
            </a: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資料表：</a:t>
            </a:r>
            <a:endParaRPr lang="en-US" altLang="zh-TW" sz="1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會員註冊帳號時，會將註冊資料傳入。並同時將</a:t>
            </a:r>
            <a:r>
              <a:rPr lang="en-US" altLang="zh-TW" sz="1400" dirty="0" err="1">
                <a:solidFill>
                  <a:schemeClr val="bg1"/>
                </a:solidFill>
                <a:latin typeface="+mj-lt"/>
                <a:ea typeface="微軟正黑體" panose="020B0604030504040204" pitchFamily="34" charset="-120"/>
                <a:cs typeface="Arial" pitchFamily="34" charset="0"/>
              </a:rPr>
              <a:t>phonenumber</a:t>
            </a: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、</a:t>
            </a:r>
            <a:r>
              <a:rPr lang="en-US" altLang="zh-TW" sz="1400" dirty="0">
                <a:solidFill>
                  <a:schemeClr val="bg1"/>
                </a:solidFill>
                <a:latin typeface="+mj-lt"/>
                <a:ea typeface="微軟正黑體" panose="020B0604030504040204" pitchFamily="34" charset="-120"/>
                <a:cs typeface="Arial" pitchFamily="34" charset="0"/>
              </a:rPr>
              <a:t>name</a:t>
            </a: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傳入</a:t>
            </a:r>
            <a:r>
              <a:rPr lang="en-US" altLang="zh-TW" sz="1400" dirty="0" err="1">
                <a:solidFill>
                  <a:schemeClr val="bg1"/>
                </a:solidFill>
                <a:latin typeface="+mj-lt"/>
                <a:ea typeface="微軟正黑體" panose="020B0604030504040204" pitchFamily="34" charset="-120"/>
                <a:cs typeface="Arial" pitchFamily="34" charset="0"/>
              </a:rPr>
              <a:t>userinformation</a:t>
            </a: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資料表。</a:t>
            </a:r>
            <a:endParaRPr lang="en-US" altLang="zh-TW" sz="1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endParaRPr lang="en-US" altLang="zh-TW" sz="1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en-US" altLang="zh-TW" sz="1400" dirty="0">
                <a:solidFill>
                  <a:schemeClr val="bg1"/>
                </a:solidFill>
                <a:latin typeface="+mj-lt"/>
                <a:ea typeface="微軟正黑體" panose="020B0604030504040204" pitchFamily="34" charset="-120"/>
                <a:cs typeface="Arial" pitchFamily="34" charset="0"/>
              </a:rPr>
              <a:t>reserve</a:t>
            </a: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資料表：</a:t>
            </a:r>
            <a:endParaRPr lang="en-US" altLang="zh-TW" sz="1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紀錄會員線上預約資訊，使用</a:t>
            </a:r>
            <a:r>
              <a:rPr lang="en-US" altLang="zh-TW" sz="1400" dirty="0" err="1">
                <a:solidFill>
                  <a:schemeClr val="bg1"/>
                </a:solidFill>
                <a:latin typeface="+mj-lt"/>
                <a:ea typeface="微軟正黑體" panose="020B0604030504040204" pitchFamily="34" charset="-120"/>
                <a:cs typeface="Arial" pitchFamily="34" charset="0"/>
              </a:rPr>
              <a:t>phonenumber</a:t>
            </a: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作為辨識預約者的重點資料。</a:t>
            </a:r>
            <a:endParaRPr lang="en-US" altLang="zh-TW" sz="1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endParaRPr lang="en-US" altLang="ko-KR" sz="1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pic>
        <p:nvPicPr>
          <p:cNvPr id="11" name="圖片版面配置區 10">
            <a:extLst>
              <a:ext uri="{FF2B5EF4-FFF2-40B4-BE49-F238E27FC236}">
                <a16:creationId xmlns:a16="http://schemas.microsoft.com/office/drawing/2014/main" id="{4DCA690D-CF82-4BB3-934E-F7C0D7987A36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2" r="9372"/>
          <a:stretch>
            <a:fillRect/>
          </a:stretch>
        </p:blipFill>
        <p:spPr>
          <a:xfrm>
            <a:off x="2917378" y="391221"/>
            <a:ext cx="2879725" cy="2159000"/>
          </a:xfrm>
        </p:spPr>
      </p:pic>
      <p:pic>
        <p:nvPicPr>
          <p:cNvPr id="15" name="圖片版面配置區 14" descr="一張含有 文字 的圖片&#10;&#10;自動產生的描述">
            <a:extLst>
              <a:ext uri="{FF2B5EF4-FFF2-40B4-BE49-F238E27FC236}">
                <a16:creationId xmlns:a16="http://schemas.microsoft.com/office/drawing/2014/main" id="{9340C986-4BD9-49FC-98CD-5C5A6AF73F9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6" r="12746"/>
          <a:stretch>
            <a:fillRect/>
          </a:stretch>
        </p:blipFill>
        <p:spPr>
          <a:xfrm>
            <a:off x="5940420" y="391221"/>
            <a:ext cx="2663825" cy="2159000"/>
          </a:xfrm>
        </p:spPr>
      </p:pic>
      <p:pic>
        <p:nvPicPr>
          <p:cNvPr id="19" name="圖片版面配置區 18" descr="一張含有 文字 的圖片&#10;&#10;自動產生的描述">
            <a:extLst>
              <a:ext uri="{FF2B5EF4-FFF2-40B4-BE49-F238E27FC236}">
                <a16:creationId xmlns:a16="http://schemas.microsoft.com/office/drawing/2014/main" id="{A10E51B7-0622-4305-80B6-B67F968453A4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7" r="10967"/>
          <a:stretch>
            <a:fillRect/>
          </a:stretch>
        </p:blipFill>
        <p:spPr>
          <a:xfrm>
            <a:off x="5940420" y="2672035"/>
            <a:ext cx="2663825" cy="2159000"/>
          </a:xfrm>
        </p:spPr>
      </p:pic>
      <p:pic>
        <p:nvPicPr>
          <p:cNvPr id="17" name="圖片版面配置區 16" descr="一張含有 文字 的圖片&#10;&#10;自動產生的描述">
            <a:extLst>
              <a:ext uri="{FF2B5EF4-FFF2-40B4-BE49-F238E27FC236}">
                <a16:creationId xmlns:a16="http://schemas.microsoft.com/office/drawing/2014/main" id="{BA1914EC-9474-4A05-BC84-3BFF4EE14B07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3" r="6913"/>
          <a:stretch>
            <a:fillRect/>
          </a:stretch>
        </p:blipFill>
        <p:spPr>
          <a:xfrm>
            <a:off x="2917378" y="2672035"/>
            <a:ext cx="2879725" cy="2159000"/>
          </a:xfrm>
        </p:spPr>
      </p:pic>
    </p:spTree>
    <p:extLst>
      <p:ext uri="{BB962C8B-B14F-4D97-AF65-F5344CB8AC3E}">
        <p14:creationId xmlns:p14="http://schemas.microsoft.com/office/powerpoint/2010/main" val="61594571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AE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1827</TotalTime>
  <Words>1473</Words>
  <Application>Microsoft Office PowerPoint</Application>
  <PresentationFormat>如螢幕大小 (16:9)</PresentationFormat>
  <Paragraphs>187</Paragraphs>
  <Slides>24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24</vt:i4>
      </vt:variant>
    </vt:vector>
  </HeadingPairs>
  <TitlesOfParts>
    <vt:vector size="30" baseType="lpstr">
      <vt:lpstr>微軟正黑體</vt:lpstr>
      <vt:lpstr>Arial</vt:lpstr>
      <vt:lpstr>Calibri</vt:lpstr>
      <vt:lpstr>Cover and End Slide Master</vt:lpstr>
      <vt:lpstr>Contents Slide Master</vt:lpstr>
      <vt:lpstr>Section Break Slide Master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B084020017</cp:lastModifiedBy>
  <cp:revision>118</cp:revision>
  <dcterms:created xsi:type="dcterms:W3CDTF">2016-12-05T23:26:54Z</dcterms:created>
  <dcterms:modified xsi:type="dcterms:W3CDTF">2021-08-28T04:36:49Z</dcterms:modified>
</cp:coreProperties>
</file>